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46"/>
  </p:notesMasterIdLst>
  <p:handoutMasterIdLst>
    <p:handoutMasterId r:id="rId47"/>
  </p:handoutMasterIdLst>
  <p:sldIdLst>
    <p:sldId id="392" r:id="rId2"/>
    <p:sldId id="393" r:id="rId3"/>
    <p:sldId id="389" r:id="rId4"/>
    <p:sldId id="343" r:id="rId5"/>
    <p:sldId id="365" r:id="rId6"/>
    <p:sldId id="363" r:id="rId7"/>
    <p:sldId id="362" r:id="rId8"/>
    <p:sldId id="354" r:id="rId9"/>
    <p:sldId id="361" r:id="rId10"/>
    <p:sldId id="384" r:id="rId11"/>
    <p:sldId id="364" r:id="rId12"/>
    <p:sldId id="387" r:id="rId13"/>
    <p:sldId id="360" r:id="rId14"/>
    <p:sldId id="356" r:id="rId15"/>
    <p:sldId id="386" r:id="rId16"/>
    <p:sldId id="385" r:id="rId17"/>
    <p:sldId id="357" r:id="rId18"/>
    <p:sldId id="358" r:id="rId19"/>
    <p:sldId id="359" r:id="rId20"/>
    <p:sldId id="366" r:id="rId21"/>
    <p:sldId id="368" r:id="rId22"/>
    <p:sldId id="298" r:id="rId23"/>
    <p:sldId id="328" r:id="rId24"/>
    <p:sldId id="329" r:id="rId25"/>
    <p:sldId id="330" r:id="rId26"/>
    <p:sldId id="331" r:id="rId27"/>
    <p:sldId id="333" r:id="rId28"/>
    <p:sldId id="369" r:id="rId29"/>
    <p:sldId id="348" r:id="rId30"/>
    <p:sldId id="351" r:id="rId31"/>
    <p:sldId id="352" r:id="rId32"/>
    <p:sldId id="349" r:id="rId33"/>
    <p:sldId id="334" r:id="rId34"/>
    <p:sldId id="350" r:id="rId35"/>
    <p:sldId id="372" r:id="rId36"/>
    <p:sldId id="335" r:id="rId37"/>
    <p:sldId id="373" r:id="rId38"/>
    <p:sldId id="336" r:id="rId39"/>
    <p:sldId id="374" r:id="rId40"/>
    <p:sldId id="375" r:id="rId41"/>
    <p:sldId id="337" r:id="rId42"/>
    <p:sldId id="380" r:id="rId43"/>
    <p:sldId id="382" r:id="rId44"/>
    <p:sldId id="383" r:id="rId45"/>
  </p:sldIdLst>
  <p:sldSz cx="9144000" cy="6858000" type="screen4x3"/>
  <p:notesSz cx="7010400" cy="9296400"/>
  <p:defaultTextStyle>
    <a:defPPr>
      <a:defRPr lang="en-US"/>
    </a:defPPr>
    <a:lvl1pPr algn="l" rtl="0" fontAlgn="base">
      <a:spcBef>
        <a:spcPct val="0"/>
      </a:spcBef>
      <a:spcAft>
        <a:spcPct val="0"/>
      </a:spcAft>
      <a:defRPr sz="2400" kern="1200">
        <a:solidFill>
          <a:srgbClr val="FFFFFF"/>
        </a:solidFill>
        <a:latin typeface="Times New Roman" pitchFamily="18" charset="0"/>
        <a:ea typeface="+mn-ea"/>
        <a:cs typeface="Arial" charset="0"/>
      </a:defRPr>
    </a:lvl1pPr>
    <a:lvl2pPr marL="457200" algn="l" rtl="0" fontAlgn="base">
      <a:spcBef>
        <a:spcPct val="0"/>
      </a:spcBef>
      <a:spcAft>
        <a:spcPct val="0"/>
      </a:spcAft>
      <a:defRPr sz="2400" kern="1200">
        <a:solidFill>
          <a:srgbClr val="FFFFFF"/>
        </a:solidFill>
        <a:latin typeface="Times New Roman" pitchFamily="18" charset="0"/>
        <a:ea typeface="+mn-ea"/>
        <a:cs typeface="Arial" charset="0"/>
      </a:defRPr>
    </a:lvl2pPr>
    <a:lvl3pPr marL="914400" algn="l" rtl="0" fontAlgn="base">
      <a:spcBef>
        <a:spcPct val="0"/>
      </a:spcBef>
      <a:spcAft>
        <a:spcPct val="0"/>
      </a:spcAft>
      <a:defRPr sz="2400" kern="1200">
        <a:solidFill>
          <a:srgbClr val="FFFFFF"/>
        </a:solidFill>
        <a:latin typeface="Times New Roman" pitchFamily="18" charset="0"/>
        <a:ea typeface="+mn-ea"/>
        <a:cs typeface="Arial" charset="0"/>
      </a:defRPr>
    </a:lvl3pPr>
    <a:lvl4pPr marL="1371600" algn="l" rtl="0" fontAlgn="base">
      <a:spcBef>
        <a:spcPct val="0"/>
      </a:spcBef>
      <a:spcAft>
        <a:spcPct val="0"/>
      </a:spcAft>
      <a:defRPr sz="2400" kern="1200">
        <a:solidFill>
          <a:srgbClr val="FFFFFF"/>
        </a:solidFill>
        <a:latin typeface="Times New Roman" pitchFamily="18" charset="0"/>
        <a:ea typeface="+mn-ea"/>
        <a:cs typeface="Arial" charset="0"/>
      </a:defRPr>
    </a:lvl4pPr>
    <a:lvl5pPr marL="1828800" algn="l" rtl="0" fontAlgn="base">
      <a:spcBef>
        <a:spcPct val="0"/>
      </a:spcBef>
      <a:spcAft>
        <a:spcPct val="0"/>
      </a:spcAft>
      <a:defRPr sz="2400" kern="1200">
        <a:solidFill>
          <a:srgbClr val="FFFFFF"/>
        </a:solidFill>
        <a:latin typeface="Times New Roman" pitchFamily="18" charset="0"/>
        <a:ea typeface="+mn-ea"/>
        <a:cs typeface="Arial" charset="0"/>
      </a:defRPr>
    </a:lvl5pPr>
    <a:lvl6pPr marL="2286000" algn="l" defTabSz="914400" rtl="0" eaLnBrk="1" latinLnBrk="0" hangingPunct="1">
      <a:defRPr sz="2400" kern="1200">
        <a:solidFill>
          <a:srgbClr val="FFFFFF"/>
        </a:solidFill>
        <a:latin typeface="Times New Roman" pitchFamily="18" charset="0"/>
        <a:ea typeface="+mn-ea"/>
        <a:cs typeface="Arial" charset="0"/>
      </a:defRPr>
    </a:lvl6pPr>
    <a:lvl7pPr marL="2743200" algn="l" defTabSz="914400" rtl="0" eaLnBrk="1" latinLnBrk="0" hangingPunct="1">
      <a:defRPr sz="2400" kern="1200">
        <a:solidFill>
          <a:srgbClr val="FFFFFF"/>
        </a:solidFill>
        <a:latin typeface="Times New Roman" pitchFamily="18" charset="0"/>
        <a:ea typeface="+mn-ea"/>
        <a:cs typeface="Arial" charset="0"/>
      </a:defRPr>
    </a:lvl7pPr>
    <a:lvl8pPr marL="3200400" algn="l" defTabSz="914400" rtl="0" eaLnBrk="1" latinLnBrk="0" hangingPunct="1">
      <a:defRPr sz="2400" kern="1200">
        <a:solidFill>
          <a:srgbClr val="FFFFFF"/>
        </a:solidFill>
        <a:latin typeface="Times New Roman" pitchFamily="18" charset="0"/>
        <a:ea typeface="+mn-ea"/>
        <a:cs typeface="Arial" charset="0"/>
      </a:defRPr>
    </a:lvl8pPr>
    <a:lvl9pPr marL="3657600" algn="l" defTabSz="914400" rtl="0" eaLnBrk="1" latinLnBrk="0" hangingPunct="1">
      <a:defRPr sz="2400" kern="1200">
        <a:solidFill>
          <a:srgbClr val="FFFFFF"/>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66FF"/>
    <a:srgbClr val="3366FF"/>
    <a:srgbClr val="FF0000"/>
    <a:srgbClr val="FFFFFF"/>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9027" autoAdjust="0"/>
    <p:restoredTop sz="94679" autoAdjust="0"/>
  </p:normalViewPr>
  <p:slideViewPr>
    <p:cSldViewPr>
      <p:cViewPr varScale="1">
        <p:scale>
          <a:sx n="69" d="100"/>
          <a:sy n="69" d="100"/>
        </p:scale>
        <p:origin x="-156" y="-96"/>
      </p:cViewPr>
      <p:guideLst>
        <p:guide orient="horz" pos="2160"/>
        <p:guide pos="2880"/>
      </p:guideLst>
    </p:cSldViewPr>
  </p:slideViewPr>
  <p:outlineViewPr>
    <p:cViewPr>
      <p:scale>
        <a:sx n="50" d="100"/>
        <a:sy n="50"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Lst>
  </p:outlineViewPr>
  <p:notesTextViewPr>
    <p:cViewPr>
      <p:scale>
        <a:sx n="100" d="100"/>
        <a:sy n="100" d="100"/>
      </p:scale>
      <p:origin x="0" y="0"/>
    </p:cViewPr>
  </p:notesTextViewPr>
  <p:sorterViewPr>
    <p:cViewPr varScale="1">
      <p:scale>
        <a:sx n="1" d="1"/>
        <a:sy n="1" d="1"/>
      </p:scale>
      <p:origin x="0" y="282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27.xml"/><Relationship Id="rId13" Type="http://schemas.openxmlformats.org/officeDocument/2006/relationships/slide" Target="slides/slide33.xml"/><Relationship Id="rId3" Type="http://schemas.openxmlformats.org/officeDocument/2006/relationships/slide" Target="slides/slide22.xml"/><Relationship Id="rId7" Type="http://schemas.openxmlformats.org/officeDocument/2006/relationships/slide" Target="slides/slide26.xml"/><Relationship Id="rId12" Type="http://schemas.openxmlformats.org/officeDocument/2006/relationships/slide" Target="slides/slide32.xml"/><Relationship Id="rId17" Type="http://schemas.openxmlformats.org/officeDocument/2006/relationships/slide" Target="slides/slide41.xml"/><Relationship Id="rId2" Type="http://schemas.openxmlformats.org/officeDocument/2006/relationships/slide" Target="slides/slide20.xml"/><Relationship Id="rId16" Type="http://schemas.openxmlformats.org/officeDocument/2006/relationships/slide" Target="slides/slide38.xml"/><Relationship Id="rId1" Type="http://schemas.openxmlformats.org/officeDocument/2006/relationships/slide" Target="slides/slide4.xml"/><Relationship Id="rId6" Type="http://schemas.openxmlformats.org/officeDocument/2006/relationships/slide" Target="slides/slide25.xml"/><Relationship Id="rId11" Type="http://schemas.openxmlformats.org/officeDocument/2006/relationships/slide" Target="slides/slide31.xml"/><Relationship Id="rId5" Type="http://schemas.openxmlformats.org/officeDocument/2006/relationships/slide" Target="slides/slide24.xml"/><Relationship Id="rId15" Type="http://schemas.openxmlformats.org/officeDocument/2006/relationships/slide" Target="slides/slide36.xml"/><Relationship Id="rId10" Type="http://schemas.openxmlformats.org/officeDocument/2006/relationships/slide" Target="slides/slide30.xml"/><Relationship Id="rId4" Type="http://schemas.openxmlformats.org/officeDocument/2006/relationships/slide" Target="slides/slide23.xml"/><Relationship Id="rId9" Type="http://schemas.openxmlformats.org/officeDocument/2006/relationships/slide" Target="slides/slide29.xml"/><Relationship Id="rId14"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ext uri="{91240B29-F687-4F45-9708-019B960494DF}"/>
            <a:ext uri="{AF507438-7753-43E0-B8FC-AC1667EBCBE1}"/>
          </a:extLst>
        </p:spPr>
        <p:txBody>
          <a:bodyPr vert="horz" wrap="square" lIns="92857" tIns="46429" rIns="92857" bIns="46429" numCol="1" anchor="t" anchorCtr="0" compatLnSpc="1">
            <a:prstTxWarp prst="textNoShape">
              <a:avLst/>
            </a:prstTxWarp>
          </a:bodyPr>
          <a:lstStyle>
            <a:lvl1pPr defTabSz="928688" eaLnBrk="1" hangingPunct="1">
              <a:defRPr sz="1200">
                <a:solidFill>
                  <a:schemeClr val="tx1"/>
                </a:solidFill>
                <a:latin typeface="Times New Roman" charset="0"/>
                <a:cs typeface="+mn-cs"/>
              </a:defRPr>
            </a:lvl1pPr>
          </a:lstStyle>
          <a:p>
            <a:pPr>
              <a:defRPr/>
            </a:pPr>
            <a:endParaRPr lang="en-US"/>
          </a:p>
        </p:txBody>
      </p:sp>
      <p:sp>
        <p:nvSpPr>
          <p:cNvPr id="59395"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ext uri="{91240B29-F687-4F45-9708-019B960494DF}"/>
            <a:ext uri="{AF507438-7753-43E0-B8FC-AC1667EBCBE1}"/>
          </a:extLst>
        </p:spPr>
        <p:txBody>
          <a:bodyPr vert="horz" wrap="square" lIns="92857" tIns="46429" rIns="92857" bIns="46429" numCol="1" anchor="t" anchorCtr="0" compatLnSpc="1">
            <a:prstTxWarp prst="textNoShape">
              <a:avLst/>
            </a:prstTxWarp>
          </a:bodyPr>
          <a:lstStyle>
            <a:lvl1pPr algn="r" defTabSz="928688" eaLnBrk="1" hangingPunct="1">
              <a:defRPr sz="1200">
                <a:solidFill>
                  <a:schemeClr val="tx1"/>
                </a:solidFill>
                <a:latin typeface="Times New Roman" charset="0"/>
                <a:cs typeface="+mn-cs"/>
              </a:defRPr>
            </a:lvl1pPr>
          </a:lstStyle>
          <a:p>
            <a:pPr>
              <a:defRPr/>
            </a:pPr>
            <a:endParaRPr lang="en-US"/>
          </a:p>
        </p:txBody>
      </p:sp>
      <p:sp>
        <p:nvSpPr>
          <p:cNvPr id="59396"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ext uri="{91240B29-F687-4F45-9708-019B960494DF}"/>
            <a:ext uri="{AF507438-7753-43E0-B8FC-AC1667EBCBE1}"/>
          </a:extLst>
        </p:spPr>
        <p:txBody>
          <a:bodyPr vert="horz" wrap="square" lIns="92857" tIns="46429" rIns="92857" bIns="46429" numCol="1" anchor="b" anchorCtr="0" compatLnSpc="1">
            <a:prstTxWarp prst="textNoShape">
              <a:avLst/>
            </a:prstTxWarp>
          </a:bodyPr>
          <a:lstStyle>
            <a:lvl1pPr defTabSz="928688" eaLnBrk="1" hangingPunct="1">
              <a:defRPr sz="1200">
                <a:solidFill>
                  <a:schemeClr val="tx1"/>
                </a:solidFill>
                <a:latin typeface="Times New Roman" charset="0"/>
                <a:cs typeface="+mn-cs"/>
              </a:defRPr>
            </a:lvl1pPr>
          </a:lstStyle>
          <a:p>
            <a:pPr>
              <a:defRPr/>
            </a:pPr>
            <a:endParaRPr lang="en-US"/>
          </a:p>
        </p:txBody>
      </p:sp>
      <p:sp>
        <p:nvSpPr>
          <p:cNvPr id="59397"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ext uri="{91240B29-F687-4F45-9708-019B960494DF}"/>
            <a:ext uri="{AF507438-7753-43E0-B8FC-AC1667EBCBE1}"/>
          </a:extLst>
        </p:spPr>
        <p:txBody>
          <a:bodyPr vert="horz" wrap="square" lIns="92857" tIns="46429" rIns="92857" bIns="46429" numCol="1" anchor="b" anchorCtr="0" compatLnSpc="1">
            <a:prstTxWarp prst="textNoShape">
              <a:avLst/>
            </a:prstTxWarp>
          </a:bodyPr>
          <a:lstStyle>
            <a:lvl1pPr algn="r" defTabSz="928688" eaLnBrk="1" hangingPunct="1">
              <a:defRPr sz="1200">
                <a:solidFill>
                  <a:schemeClr val="tx1"/>
                </a:solidFill>
                <a:latin typeface="Times New Roman" charset="0"/>
                <a:cs typeface="+mn-cs"/>
              </a:defRPr>
            </a:lvl1pPr>
          </a:lstStyle>
          <a:p>
            <a:pPr>
              <a:defRPr/>
            </a:pPr>
            <a:fld id="{59E192CC-F976-4F4F-A4EF-05708ED023F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0" hangingPunct="0">
              <a:defRPr sz="1200">
                <a:latin typeface="Times New Roman" charset="0"/>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eaLnBrk="0" hangingPunct="0">
              <a:defRPr sz="1200" smtClean="0">
                <a:latin typeface="Times New Roman" charset="0"/>
                <a:cs typeface="+mn-cs"/>
              </a:defRPr>
            </a:lvl1pPr>
          </a:lstStyle>
          <a:p>
            <a:pPr>
              <a:defRPr/>
            </a:pPr>
            <a:fld id="{441A4F69-6CCF-4E02-9A9C-E25E083BFA62}" type="datetimeFigureOut">
              <a:rPr lang="en-US"/>
              <a:pPr>
                <a:defRPr/>
              </a:pPr>
              <a:t>4/1/2015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eaLnBrk="0" hangingPunct="0">
              <a:defRPr sz="1200">
                <a:latin typeface="Times New Roman" charset="0"/>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eaLnBrk="0" hangingPunct="0">
              <a:defRPr sz="1200" smtClean="0">
                <a:latin typeface="Times New Roman" charset="0"/>
                <a:cs typeface="+mn-cs"/>
              </a:defRPr>
            </a:lvl1pPr>
          </a:lstStyle>
          <a:p>
            <a:pPr>
              <a:defRPr/>
            </a:pPr>
            <a:fld id="{049DA7B6-7F75-4F67-9478-E5AD015EE4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A10492-5DB4-414D-B5BC-329238F2FC5D}" type="slidenum">
              <a:rPr lang="en-US">
                <a:latin typeface="Times New Roman" pitchFamily="18" charset="0"/>
              </a:rPr>
              <a:pPr/>
              <a:t>3</a:t>
            </a:fld>
            <a:endParaRPr lang="en-US">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9CCC7E-DF4C-470D-86E5-5E51C662074D}" type="slidenum">
              <a:rPr lang="en-US">
                <a:latin typeface="Times New Roman" pitchFamily="18" charset="0"/>
              </a:rPr>
              <a:pPr/>
              <a:t>42</a:t>
            </a:fld>
            <a:endParaRPr 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0DEFD5-D149-4F62-8AD9-8FB5E9D38AD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8CBA02-C209-412F-843B-D790B23C5F1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88BC4F-DFBE-4830-9F74-8C0C7262B0A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502E1F-DB46-4C4B-8F5C-FA57864AB66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6165A6-B87B-4BC3-A295-D1765676669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6441D1-9E48-40BE-955D-E86032AAAD1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F667DF-DF9A-4F0C-9A6E-CE5D1F6A7A3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8866AE1-4B40-4A03-A6EC-2E90012DE84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F417217-24C6-4702-8644-26BD760F646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28F8B0-E139-4366-A750-113ABDFF8CD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AFE186-F63B-4535-B456-A6C5480605A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6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ext uri="{91240B29-F687-4F45-9708-019B960494DF}"/>
            <a:ext uri="{AF507438-7753-43E0-B8FC-AC1667EBCBE1}"/>
          </a:extLst>
        </p:spPr>
        <p:txBody>
          <a:bodyPr vert="horz" wrap="none" lIns="92075" tIns="46038" rIns="92075" bIns="46038" numCol="1" anchor="ctr" anchorCtr="0" compatLnSpc="1">
            <a:prstTxWarp prst="textNoShape">
              <a:avLst/>
            </a:prstTxWarp>
          </a:bodyPr>
          <a:lstStyle>
            <a:lvl1pPr eaLnBrk="0" hangingPunct="0">
              <a:defRPr sz="1400">
                <a:solidFill>
                  <a:schemeClr val="tx1"/>
                </a:solidFill>
                <a:latin typeface="Times New Roman" charset="0"/>
                <a:cs typeface="+mn-cs"/>
              </a:defRPr>
            </a:lvl1pPr>
          </a:lstStyle>
          <a:p>
            <a:pPr>
              <a:defRPr/>
            </a:pPr>
            <a:endParaRPr lang="en-US"/>
          </a:p>
        </p:txBody>
      </p:sp>
      <p:sp>
        <p:nvSpPr>
          <p:cNvPr id="6246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ext uri="{91240B29-F687-4F45-9708-019B960494DF}"/>
            <a:ext uri="{AF507438-7753-43E0-B8FC-AC1667EBCBE1}"/>
          </a:extLst>
        </p:spPr>
        <p:txBody>
          <a:bodyPr vert="horz" wrap="none" lIns="92075" tIns="46038" rIns="92075" bIns="46038" numCol="1" anchor="ctr" anchorCtr="0" compatLnSpc="1">
            <a:prstTxWarp prst="textNoShape">
              <a:avLst/>
            </a:prstTxWarp>
          </a:bodyPr>
          <a:lstStyle>
            <a:lvl1pPr algn="ctr" eaLnBrk="0" hangingPunct="0">
              <a:defRPr sz="1400">
                <a:solidFill>
                  <a:schemeClr val="tx1"/>
                </a:solidFill>
                <a:latin typeface="Times New Roman" charset="0"/>
                <a:cs typeface="+mn-cs"/>
              </a:defRPr>
            </a:lvl1pPr>
          </a:lstStyle>
          <a:p>
            <a:pPr>
              <a:defRPr/>
            </a:pPr>
            <a:endParaRPr lang="en-US"/>
          </a:p>
        </p:txBody>
      </p:sp>
      <p:sp>
        <p:nvSpPr>
          <p:cNvPr id="6247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ext uri="{91240B29-F687-4F45-9708-019B960494DF}"/>
            <a:ext uri="{AF507438-7753-43E0-B8FC-AC1667EBCBE1}"/>
          </a:extLst>
        </p:spPr>
        <p:txBody>
          <a:bodyPr vert="horz" wrap="none" lIns="92075" tIns="46038" rIns="92075" bIns="46038" numCol="1" anchor="ctr" anchorCtr="0" compatLnSpc="1">
            <a:prstTxWarp prst="textNoShape">
              <a:avLst/>
            </a:prstTxWarp>
          </a:bodyPr>
          <a:lstStyle>
            <a:lvl1pPr algn="r" eaLnBrk="0" hangingPunct="0">
              <a:defRPr sz="1400">
                <a:solidFill>
                  <a:schemeClr val="tx1"/>
                </a:solidFill>
                <a:latin typeface="Times New Roman" charset="0"/>
                <a:cs typeface="+mn-cs"/>
              </a:defRPr>
            </a:lvl1pPr>
          </a:lstStyle>
          <a:p>
            <a:pPr>
              <a:defRPr/>
            </a:pPr>
            <a:fld id="{693D3FC3-4F6A-4038-AE6A-D79A5C9C89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wmf"/><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http://www.princeton.edu/~oa/graphics/hypother.gif" TargetMode="External"/><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mcmurdo.co.uk/"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jpe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sz="6000" b="1" smtClean="0">
                <a:ea typeface="ＭＳ Ｐゴシック" pitchFamily="34" charset="-128"/>
              </a:rPr>
              <a:t>SABOT</a:t>
            </a:r>
          </a:p>
        </p:txBody>
      </p:sp>
      <p:sp>
        <p:nvSpPr>
          <p:cNvPr id="3075" name="Rectangle 3"/>
          <p:cNvSpPr>
            <a:spLocks noGrp="1" noChangeArrowheads="1"/>
          </p:cNvSpPr>
          <p:nvPr>
            <p:ph idx="1"/>
          </p:nvPr>
        </p:nvSpPr>
        <p:spPr>
          <a:xfrm>
            <a:off x="457200" y="1828800"/>
            <a:ext cx="8229600" cy="4297363"/>
          </a:xfrm>
        </p:spPr>
        <p:txBody>
          <a:bodyPr rtlCol="0">
            <a:normAutofit fontScale="92500" lnSpcReduction="20000"/>
          </a:bodyPr>
          <a:lstStyle/>
          <a:p>
            <a:pPr marL="640080" lvl="1" indent="-246888" algn="ctr" fontAlgn="auto">
              <a:spcAft>
                <a:spcPts val="0"/>
              </a:spcAft>
              <a:buFontTx/>
              <a:buNone/>
              <a:defRPr/>
            </a:pPr>
            <a:endParaRPr lang="en-US" sz="4000" b="1" dirty="0" smtClean="0">
              <a:ea typeface="ＭＳ Ｐゴシック" pitchFamily="34" charset="-128"/>
            </a:endParaRPr>
          </a:p>
          <a:p>
            <a:pPr marL="640080" lvl="1" indent="-246888" algn="ctr" fontAlgn="auto">
              <a:spcAft>
                <a:spcPts val="0"/>
              </a:spcAft>
              <a:buFontTx/>
              <a:buNone/>
              <a:defRPr/>
            </a:pPr>
            <a:r>
              <a:rPr lang="en-US" sz="4000" b="1" dirty="0" smtClean="0">
                <a:ea typeface="ＭＳ Ｐゴシック" pitchFamily="34" charset="-128"/>
              </a:rPr>
              <a:t>Standardized Auxiliary Boat Operations Training</a:t>
            </a:r>
          </a:p>
          <a:p>
            <a:pPr marL="640080" lvl="1" indent="-246888" algn="ctr" fontAlgn="auto">
              <a:spcAft>
                <a:spcPts val="0"/>
              </a:spcAft>
              <a:buFontTx/>
              <a:buNone/>
              <a:defRPr/>
            </a:pPr>
            <a:endParaRPr lang="en-US" sz="3200" b="1" dirty="0" smtClean="0">
              <a:ea typeface="ＭＳ Ｐゴシック" pitchFamily="34" charset="-128"/>
            </a:endParaRPr>
          </a:p>
          <a:p>
            <a:pPr marL="640080" lvl="1" indent="-246888" algn="ctr" fontAlgn="auto">
              <a:spcAft>
                <a:spcPts val="0"/>
              </a:spcAft>
              <a:buFontTx/>
              <a:buNone/>
              <a:defRPr/>
            </a:pPr>
            <a:r>
              <a:rPr lang="en-US" sz="3600" b="1" dirty="0" smtClean="0">
                <a:ea typeface="ＭＳ Ｐゴシック" pitchFamily="34" charset="-128"/>
              </a:rPr>
              <a:t>Ninth District - Eastern Region</a:t>
            </a:r>
          </a:p>
          <a:p>
            <a:pPr marL="640080" lvl="1" indent="-246888" algn="ctr" fontAlgn="auto">
              <a:spcAft>
                <a:spcPts val="0"/>
              </a:spcAft>
              <a:buFontTx/>
              <a:buNone/>
              <a:defRPr/>
            </a:pPr>
            <a:endParaRPr lang="en-US" sz="3600" b="1" dirty="0" smtClean="0">
              <a:ea typeface="ＭＳ Ｐゴシック" pitchFamily="34" charset="-128"/>
            </a:endParaRPr>
          </a:p>
          <a:p>
            <a:pPr marL="640080" lvl="1" indent="-246888" algn="ctr" fontAlgn="auto">
              <a:spcAft>
                <a:spcPts val="0"/>
              </a:spcAft>
              <a:buFontTx/>
              <a:buNone/>
              <a:defRPr/>
            </a:pPr>
            <a:endParaRPr lang="en-US" sz="3600" b="1" dirty="0" smtClean="0">
              <a:ea typeface="ＭＳ Ｐゴシック" pitchFamily="34" charset="-128"/>
            </a:endParaRPr>
          </a:p>
          <a:p>
            <a:pPr marL="640080" lvl="1" indent="-246888" fontAlgn="auto">
              <a:spcAft>
                <a:spcPts val="0"/>
              </a:spcAft>
              <a:buFontTx/>
              <a:buNone/>
              <a:defRPr/>
            </a:pPr>
            <a:r>
              <a:rPr lang="en-US" sz="1100" b="1" dirty="0" smtClean="0">
                <a:ea typeface="ＭＳ Ｐゴシック" pitchFamily="34" charset="-128"/>
              </a:rPr>
              <a:t>COMO. Lew Wargo, Sr.</a:t>
            </a:r>
          </a:p>
          <a:p>
            <a:pPr marL="640080" lvl="1" indent="-246888" fontAlgn="auto">
              <a:spcAft>
                <a:spcPts val="0"/>
              </a:spcAft>
              <a:buFontTx/>
              <a:buNone/>
              <a:defRPr/>
            </a:pPr>
            <a:r>
              <a:rPr lang="en-US" sz="1100" b="1" dirty="0" smtClean="0">
                <a:ea typeface="ＭＳ Ｐゴシック" pitchFamily="34" charset="-128"/>
              </a:rPr>
              <a:t>CQEC-9ER</a:t>
            </a:r>
            <a:endParaRPr lang="en-US" sz="1100" b="1" dirty="0" smtClean="0">
              <a:ea typeface="ＭＳ Ｐゴシック" pitchFamily="34" charset="-128"/>
            </a:endParaRPr>
          </a:p>
          <a:p>
            <a:pPr marL="640080" lvl="1" indent="-246888" fontAlgn="auto">
              <a:spcAft>
                <a:spcPts val="0"/>
              </a:spcAft>
              <a:buFontTx/>
              <a:buNone/>
              <a:defRPr/>
            </a:pPr>
            <a:r>
              <a:rPr lang="en-US" sz="1100" b="1" smtClean="0">
                <a:ea typeface="ＭＳ Ｐゴシック" pitchFamily="34" charset="-128"/>
              </a:rPr>
              <a:t>01 APR </a:t>
            </a:r>
            <a:r>
              <a:rPr lang="en-US" sz="1100" b="1" dirty="0" smtClean="0">
                <a:ea typeface="ＭＳ Ｐゴシック" pitchFamily="34" charset="-128"/>
              </a:rPr>
              <a:t>2015</a:t>
            </a:r>
          </a:p>
          <a:p>
            <a:pPr marL="640080" lvl="1" indent="-246888" fontAlgn="auto">
              <a:spcAft>
                <a:spcPts val="0"/>
              </a:spcAft>
              <a:buFontTx/>
              <a:buNone/>
              <a:defRPr/>
            </a:pPr>
            <a:r>
              <a:rPr lang="en-US" sz="1100" b="1" dirty="0" smtClean="0">
                <a:ea typeface="ＭＳ Ｐゴシック" pitchFamily="34" charset="-128"/>
              </a:rPr>
              <a:t>UNIFORMS</a:t>
            </a:r>
          </a:p>
          <a:p>
            <a:pPr marL="640080" lvl="1" indent="-246888" fontAlgn="auto">
              <a:spcAft>
                <a:spcPts val="0"/>
              </a:spcAft>
              <a:buFontTx/>
              <a:buNone/>
              <a:defRPr/>
            </a:pPr>
            <a:endParaRPr lang="en-US" sz="1000" b="1" dirty="0" smtClean="0">
              <a:ea typeface="ＭＳ Ｐゴシック" pitchFamily="34" charset="-128"/>
            </a:endParaRPr>
          </a:p>
        </p:txBody>
      </p:sp>
      <p:pic>
        <p:nvPicPr>
          <p:cNvPr id="2052" name="Picture 3" descr="SABOT LOGO FINAL.jpg"/>
          <p:cNvPicPr>
            <a:picLocks noChangeAspect="1"/>
          </p:cNvPicPr>
          <p:nvPr/>
        </p:nvPicPr>
        <p:blipFill>
          <a:blip r:embed="rId2" cstate="print"/>
          <a:srcRect/>
          <a:stretch>
            <a:fillRect/>
          </a:stretch>
        </p:blipFill>
        <p:spPr bwMode="auto">
          <a:xfrm>
            <a:off x="0" y="0"/>
            <a:ext cx="2371725" cy="1725613"/>
          </a:xfrm>
          <a:prstGeom prst="rect">
            <a:avLst/>
          </a:prstGeom>
          <a:noFill/>
          <a:ln w="9525">
            <a:noFill/>
            <a:miter lim="800000"/>
            <a:headEnd/>
            <a:tailEnd/>
          </a:ln>
        </p:spPr>
      </p:pic>
      <p:pic>
        <p:nvPicPr>
          <p:cNvPr id="2053" name="Picture 4" descr="D9LOGO_4.jpg"/>
          <p:cNvPicPr>
            <a:picLocks noChangeAspect="1"/>
          </p:cNvPicPr>
          <p:nvPr/>
        </p:nvPicPr>
        <p:blipFill>
          <a:blip r:embed="rId3" cstate="print"/>
          <a:srcRect/>
          <a:stretch>
            <a:fillRect/>
          </a:stretch>
        </p:blipFill>
        <p:spPr bwMode="auto">
          <a:xfrm>
            <a:off x="7086600" y="1"/>
            <a:ext cx="2057400" cy="1625918"/>
          </a:xfrm>
          <a:prstGeom prst="rect">
            <a:avLst/>
          </a:prstGeom>
          <a:noFill/>
          <a:ln w="9525">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228600"/>
            <a:ext cx="7772400" cy="762000"/>
          </a:xfrm>
        </p:spPr>
        <p:txBody>
          <a:bodyPr/>
          <a:lstStyle/>
          <a:p>
            <a:r>
              <a:rPr lang="en-US" smtClean="0"/>
              <a:t>SAR Vest Outfit</a:t>
            </a:r>
          </a:p>
        </p:txBody>
      </p:sp>
      <p:sp>
        <p:nvSpPr>
          <p:cNvPr id="11267" name="Content Placeholder 2"/>
          <p:cNvSpPr>
            <a:spLocks noGrp="1"/>
          </p:cNvSpPr>
          <p:nvPr>
            <p:ph idx="1"/>
          </p:nvPr>
        </p:nvSpPr>
        <p:spPr>
          <a:xfrm>
            <a:off x="609600" y="1752600"/>
            <a:ext cx="7772400" cy="4343400"/>
          </a:xfrm>
        </p:spPr>
        <p:txBody>
          <a:bodyPr/>
          <a:lstStyle/>
          <a:p>
            <a:r>
              <a:rPr lang="en-US" sz="2400" dirty="0" smtClean="0"/>
              <a:t>This is not required. Optional for those that switch between PFD, float coat, or Work suit (Hypothermia coveralls).</a:t>
            </a:r>
          </a:p>
          <a:p>
            <a:endParaRPr lang="en-US" sz="800" dirty="0" smtClean="0"/>
          </a:p>
          <a:p>
            <a:r>
              <a:rPr lang="en-US" sz="2400" dirty="0" smtClean="0"/>
              <a:t>The Survival Vest </a:t>
            </a:r>
            <a:r>
              <a:rPr lang="en-US" sz="2400" u="sng" dirty="0" smtClean="0">
                <a:solidFill>
                  <a:srgbClr val="FF0000"/>
                </a:solidFill>
              </a:rPr>
              <a:t>IS NOT A FLOTATION DEVICE and MUST be worn over your personal flotation device!!</a:t>
            </a:r>
          </a:p>
          <a:p>
            <a:endParaRPr lang="en-US" sz="800" u="sng" dirty="0" smtClean="0"/>
          </a:p>
          <a:p>
            <a:r>
              <a:rPr lang="en-US" sz="2400" dirty="0" smtClean="0"/>
              <a:t>Each item should be in the described location in every vest.</a:t>
            </a:r>
          </a:p>
          <a:p>
            <a:endParaRPr lang="en-US" sz="800" dirty="0" smtClean="0"/>
          </a:p>
          <a:p>
            <a:r>
              <a:rPr lang="en-US" sz="2400" dirty="0" smtClean="0"/>
              <a:t>Each item is standardized and outfitted according to the Rescue and Survival Manual</a:t>
            </a:r>
          </a:p>
          <a:p>
            <a:endParaRPr lang="en-US" sz="800" dirty="0" smtClean="0"/>
          </a:p>
          <a:p>
            <a:r>
              <a:rPr lang="en-US" sz="2400" dirty="0" smtClean="0"/>
              <a:t>Each item is required to be tethered to the vests pocket with a nylon cord lanyard.</a:t>
            </a:r>
          </a:p>
          <a:p>
            <a:endParaRPr lang="en-US" sz="800" dirty="0" smtClean="0"/>
          </a:p>
          <a:p>
            <a:r>
              <a:rPr lang="en-US" sz="2400" b="1" u="sng" dirty="0" smtClean="0">
                <a:solidFill>
                  <a:srgbClr val="FF0000"/>
                </a:solidFill>
              </a:rPr>
              <a:t>Not to be worn with an inflatable PFD</a:t>
            </a:r>
            <a:r>
              <a:rPr lang="en-US" sz="2400" b="1" dirty="0" smtClean="0">
                <a:solidFill>
                  <a:srgbClr val="FF0000"/>
                </a:solidFill>
              </a:rPr>
              <a:t>.</a:t>
            </a:r>
          </a:p>
          <a:p>
            <a:endParaRPr lang="en-US" dirty="0" smtClean="0"/>
          </a:p>
        </p:txBody>
      </p:sp>
      <p:pic>
        <p:nvPicPr>
          <p:cNvPr id="4" name="Picture 3" descr="SABOT LOGO FINAL.jpg"/>
          <p:cNvPicPr>
            <a:picLocks noChangeAspect="1"/>
          </p:cNvPicPr>
          <p:nvPr/>
        </p:nvPicPr>
        <p:blipFill>
          <a:blip r:embed="rId2" cstate="print"/>
          <a:srcRect/>
          <a:stretch>
            <a:fillRect/>
          </a:stretch>
        </p:blipFill>
        <p:spPr bwMode="auto">
          <a:xfrm>
            <a:off x="0" y="0"/>
            <a:ext cx="2371725" cy="1725613"/>
          </a:xfrm>
          <a:prstGeom prst="rect">
            <a:avLst/>
          </a:prstGeom>
          <a:noFill/>
          <a:ln w="9525">
            <a:noFill/>
            <a:miter lim="800000"/>
            <a:headEnd/>
            <a:tailEnd/>
          </a:ln>
        </p:spPr>
      </p:pic>
      <p:pic>
        <p:nvPicPr>
          <p:cNvPr id="5" name="Picture 4" descr="D9LOGO_4.jpg"/>
          <p:cNvPicPr>
            <a:picLocks noChangeAspect="1"/>
          </p:cNvPicPr>
          <p:nvPr/>
        </p:nvPicPr>
        <p:blipFill>
          <a:blip r:embed="rId3" cstate="print"/>
          <a:srcRect/>
          <a:stretch>
            <a:fillRect/>
          </a:stretch>
        </p:blipFill>
        <p:spPr bwMode="auto">
          <a:xfrm>
            <a:off x="7086600" y="1"/>
            <a:ext cx="2057400" cy="1625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30163" y="1219200"/>
            <a:ext cx="5745163" cy="5638800"/>
          </a:xfrm>
        </p:spPr>
        <p:txBody>
          <a:bodyPr/>
          <a:lstStyle/>
          <a:p>
            <a:pPr algn="l" eaLnBrk="1" hangingPunct="1"/>
            <a:r>
              <a:rPr lang="en-US" sz="2800" b="1" dirty="0" smtClean="0"/>
              <a:t/>
            </a:r>
            <a:br>
              <a:rPr lang="en-US" sz="2800" b="1" dirty="0" smtClean="0"/>
            </a:br>
            <a:r>
              <a:rPr lang="en-US" sz="2400" dirty="0" smtClean="0"/>
              <a:t>This 4.25" x 2.75" acrylic mirror is virtually unbreakable and weighs 1.8 ounces. </a:t>
            </a:r>
            <a:br>
              <a:rPr lang="en-US" sz="2400" dirty="0" smtClean="0"/>
            </a:br>
            <a:r>
              <a:rPr lang="en-US" sz="2400" dirty="0" smtClean="0"/>
              <a:t>Designed to provide optimum sighting "spot" with holographic red dot and features telescope quality reflective surface. </a:t>
            </a:r>
            <a:br>
              <a:rPr lang="en-US" sz="2400" dirty="0" smtClean="0"/>
            </a:br>
            <a:r>
              <a:rPr lang="en-US" sz="2400" dirty="0" smtClean="0"/>
              <a:t>Operates on the same principle as the glass military signal mirrors with grid/fireball targeting. Mirror includes USCG approved whistle.</a:t>
            </a:r>
            <a:br>
              <a:rPr lang="en-US" sz="2400" dirty="0" smtClean="0"/>
            </a:br>
            <a:r>
              <a:rPr lang="en-US" sz="2400" dirty="0" smtClean="0"/>
              <a:t/>
            </a:r>
            <a:br>
              <a:rPr lang="en-US" sz="2400" dirty="0" smtClean="0"/>
            </a:br>
            <a:r>
              <a:rPr lang="en-US" sz="2400" dirty="0" smtClean="0"/>
              <a:t>Operating instructions are also printed on back of Mirror.</a:t>
            </a:r>
          </a:p>
        </p:txBody>
      </p:sp>
      <p:sp>
        <p:nvSpPr>
          <p:cNvPr id="12291" name="Content Placeholder 1"/>
          <p:cNvSpPr>
            <a:spLocks noGrp="1"/>
          </p:cNvSpPr>
          <p:nvPr>
            <p:ph idx="1"/>
          </p:nvPr>
        </p:nvSpPr>
        <p:spPr>
          <a:xfrm>
            <a:off x="304800" y="76200"/>
            <a:ext cx="7772400" cy="1676400"/>
          </a:xfrm>
        </p:spPr>
        <p:txBody>
          <a:bodyPr/>
          <a:lstStyle/>
          <a:p>
            <a:pPr marL="0" indent="0" algn="ctr">
              <a:buFontTx/>
              <a:buNone/>
            </a:pPr>
            <a:r>
              <a:rPr lang="en-US" dirty="0" smtClean="0"/>
              <a:t>#208-HS ACR Hot Shot </a:t>
            </a:r>
          </a:p>
          <a:p>
            <a:pPr marL="0" indent="0" algn="ctr">
              <a:buFontTx/>
              <a:buNone/>
            </a:pPr>
            <a:r>
              <a:rPr lang="en-US" dirty="0" smtClean="0"/>
              <a:t>TM Signal Mirror</a:t>
            </a:r>
          </a:p>
        </p:txBody>
      </p:sp>
      <p:pic>
        <p:nvPicPr>
          <p:cNvPr id="12292" name="Picture 2"/>
          <p:cNvPicPr>
            <a:picLocks noChangeAspect="1" noChangeArrowheads="1"/>
          </p:cNvPicPr>
          <p:nvPr/>
        </p:nvPicPr>
        <p:blipFill>
          <a:blip r:embed="rId2" cstate="print"/>
          <a:srcRect/>
          <a:stretch>
            <a:fillRect/>
          </a:stretch>
        </p:blipFill>
        <p:spPr bwMode="auto">
          <a:xfrm>
            <a:off x="6019800" y="2057400"/>
            <a:ext cx="2795588" cy="4800600"/>
          </a:xfrm>
          <a:prstGeom prst="rect">
            <a:avLst/>
          </a:prstGeom>
          <a:noFill/>
          <a:ln w="9525">
            <a:noFill/>
            <a:miter lim="800000"/>
            <a:headEnd/>
            <a:tailEnd/>
          </a:ln>
        </p:spPr>
      </p:pic>
      <p:pic>
        <p:nvPicPr>
          <p:cNvPr id="5" name="Picture 4" descr="SABOT LOGO FINAL.jpg"/>
          <p:cNvPicPr>
            <a:picLocks noChangeAspect="1"/>
          </p:cNvPicPr>
          <p:nvPr/>
        </p:nvPicPr>
        <p:blipFill>
          <a:blip r:embed="rId3" cstate="print"/>
          <a:srcRect/>
          <a:stretch>
            <a:fillRect/>
          </a:stretch>
        </p:blipFill>
        <p:spPr bwMode="auto">
          <a:xfrm>
            <a:off x="0" y="0"/>
            <a:ext cx="2371725" cy="1725613"/>
          </a:xfrm>
          <a:prstGeom prst="rect">
            <a:avLst/>
          </a:prstGeom>
          <a:noFill/>
          <a:ln w="9525">
            <a:noFill/>
            <a:miter lim="800000"/>
            <a:headEnd/>
            <a:tailEnd/>
          </a:ln>
        </p:spPr>
      </p:pic>
      <p:pic>
        <p:nvPicPr>
          <p:cNvPr id="6" name="Picture 5" descr="D9LOGO_4.jpg"/>
          <p:cNvPicPr>
            <a:picLocks noChangeAspect="1"/>
          </p:cNvPicPr>
          <p:nvPr/>
        </p:nvPicPr>
        <p:blipFill>
          <a:blip r:embed="rId4" cstate="print"/>
          <a:srcRect/>
          <a:stretch>
            <a:fillRect/>
          </a:stretch>
        </p:blipFill>
        <p:spPr bwMode="auto">
          <a:xfrm>
            <a:off x="7086600" y="1"/>
            <a:ext cx="2057400" cy="1625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05000"/>
            <a:ext cx="5257800" cy="4953000"/>
          </a:xfrm>
        </p:spPr>
        <p:txBody>
          <a:bodyPr>
            <a:normAutofit fontScale="90000"/>
          </a:bodyPr>
          <a:lstStyle/>
          <a:p>
            <a:pPr algn="l" eaLnBrk="1" fontAlgn="auto" hangingPunct="1">
              <a:spcAft>
                <a:spcPts val="0"/>
              </a:spcAft>
              <a:defRPr/>
            </a:pPr>
            <a:r>
              <a:rPr lang="en-US" sz="2000" b="1" dirty="0" smtClean="0"/>
              <a:t/>
            </a:r>
            <a:br>
              <a:rPr lang="en-US" sz="2000" b="1" dirty="0" smtClean="0"/>
            </a:br>
            <a:r>
              <a:rPr lang="en-US" sz="2000" b="1" dirty="0" smtClean="0"/>
              <a:t/>
            </a:r>
            <a:br>
              <a:rPr lang="en-US" sz="2000" b="1" dirty="0" smtClean="0"/>
            </a:br>
            <a:r>
              <a:rPr lang="en-US" sz="2000" b="1" dirty="0" smtClean="0"/>
              <a:t/>
            </a:r>
            <a:br>
              <a:rPr lang="en-US" sz="2000" b="1" dirty="0" smtClean="0"/>
            </a:br>
            <a:r>
              <a:rPr lang="en-US" sz="2000" b="1" dirty="0" smtClean="0"/>
              <a:t/>
            </a:r>
            <a:br>
              <a:rPr lang="en-US" sz="2000" b="1" dirty="0" smtClean="0"/>
            </a:br>
            <a:r>
              <a:rPr lang="en-US" sz="2000" b="1" dirty="0" smtClean="0"/>
              <a:t>#640 Sirius LED Strobe Light</a:t>
            </a:r>
            <a:br>
              <a:rPr lang="en-US" sz="2000" b="1" dirty="0" smtClean="0"/>
            </a:br>
            <a:r>
              <a:rPr lang="en-US" sz="2000" b="1" dirty="0" smtClean="0"/>
              <a:t/>
            </a:r>
            <a:br>
              <a:rPr lang="en-US" sz="2000" b="1" dirty="0" smtClean="0"/>
            </a:br>
            <a:r>
              <a:rPr lang="en-US" sz="1800" dirty="0" smtClean="0"/>
              <a:t>• Dimensions: 4.6 x 2.0 x 1.1 inches (L x W x H)</a:t>
            </a:r>
            <a:br>
              <a:rPr lang="en-US" sz="1800" dirty="0" smtClean="0"/>
            </a:br>
            <a:r>
              <a:rPr lang="en-US" sz="2000" dirty="0" smtClean="0"/>
              <a:t/>
            </a:r>
            <a:br>
              <a:rPr lang="en-US" sz="2000" dirty="0" smtClean="0"/>
            </a:br>
            <a:r>
              <a:rPr lang="en-US" sz="2000" dirty="0" smtClean="0"/>
              <a:t>• Weight:  3.3 ounces (typical with batteries). </a:t>
            </a:r>
            <a:br>
              <a:rPr lang="en-US" sz="2000" dirty="0" smtClean="0"/>
            </a:br>
            <a:r>
              <a:rPr lang="en-US" sz="2000" dirty="0" smtClean="0"/>
              <a:t/>
            </a:r>
            <a:br>
              <a:rPr lang="en-US" sz="2000" dirty="0" smtClean="0"/>
            </a:br>
            <a:r>
              <a:rPr lang="en-US" sz="2000" dirty="0" smtClean="0"/>
              <a:t>• Visible from 2-5 miles, subject to atmospheric conditions. </a:t>
            </a:r>
            <a:br>
              <a:rPr lang="en-US" sz="2000" dirty="0" smtClean="0"/>
            </a:br>
            <a:r>
              <a:rPr lang="en-US" sz="2000" dirty="0" smtClean="0"/>
              <a:t/>
            </a:r>
            <a:br>
              <a:rPr lang="en-US" sz="2000" dirty="0" smtClean="0"/>
            </a:br>
            <a:r>
              <a:rPr lang="en-US" sz="2000" dirty="0" smtClean="0"/>
              <a:t>• Strobe flash rate of 60 +/- 5 flashes per minute. </a:t>
            </a:r>
            <a:br>
              <a:rPr lang="en-US" sz="2000" dirty="0" smtClean="0"/>
            </a:br>
            <a:r>
              <a:rPr lang="en-US" sz="2000" dirty="0" smtClean="0"/>
              <a:t/>
            </a:r>
            <a:br>
              <a:rPr lang="en-US" sz="2000" dirty="0" smtClean="0"/>
            </a:br>
            <a:r>
              <a:rPr lang="en-US" sz="2000" dirty="0" smtClean="0"/>
              <a:t>• Operational/Battery life:  Minimum 8 hours continuous per USCG approval requirements.  Typical 20+ hours. </a:t>
            </a:r>
            <a:br>
              <a:rPr lang="en-US" sz="2000" dirty="0" smtClean="0"/>
            </a:br>
            <a:r>
              <a:rPr lang="en-US" sz="2000" dirty="0" smtClean="0"/>
              <a:t/>
            </a:r>
            <a:br>
              <a:rPr lang="en-US" sz="2000" dirty="0" smtClean="0"/>
            </a:br>
            <a:r>
              <a:rPr lang="en-US" sz="2000" dirty="0" smtClean="0"/>
              <a:t>•Battery Type:  Two dated AA alkaline or lithium batteries (batteries not included).  Lithium recommended for cold environments.</a:t>
            </a:r>
            <a:r>
              <a:rPr lang="en-US" sz="2000" b="1" dirty="0" smtClean="0"/>
              <a:t/>
            </a:r>
            <a:br>
              <a:rPr lang="en-US" sz="2000" b="1" dirty="0" smtClean="0"/>
            </a:br>
            <a:r>
              <a:rPr lang="en-US" sz="2000" b="1" dirty="0" smtClean="0"/>
              <a:t/>
            </a:r>
            <a:br>
              <a:rPr lang="en-US" sz="2000" b="1" dirty="0" smtClean="0"/>
            </a:br>
            <a:r>
              <a:rPr lang="en-US" sz="2000" b="1" dirty="0" smtClean="0"/>
              <a:t/>
            </a:r>
            <a:br>
              <a:rPr lang="en-US" sz="2000" b="1" dirty="0" smtClean="0"/>
            </a:br>
            <a:r>
              <a:rPr lang="en-US" sz="2000" b="1" dirty="0" smtClean="0"/>
              <a:t/>
            </a:r>
            <a:br>
              <a:rPr lang="en-US" sz="2000" b="1" dirty="0" smtClean="0"/>
            </a:br>
            <a:r>
              <a:rPr lang="en-US" sz="2000" b="1" dirty="0" smtClean="0"/>
              <a:t/>
            </a:r>
            <a:br>
              <a:rPr lang="en-US" sz="2000" b="1" dirty="0" smtClean="0"/>
            </a:br>
            <a:endParaRPr lang="en-US" sz="2000" dirty="0"/>
          </a:p>
        </p:txBody>
      </p:sp>
      <p:pic>
        <p:nvPicPr>
          <p:cNvPr id="13315" name="Picture 5" descr="http://www.lifesavingsystems.com/images/detail/light_dtl/640.jpg"/>
          <p:cNvPicPr>
            <a:picLocks noChangeAspect="1" noChangeArrowheads="1"/>
          </p:cNvPicPr>
          <p:nvPr/>
        </p:nvPicPr>
        <p:blipFill>
          <a:blip r:embed="rId2" cstate="print"/>
          <a:srcRect/>
          <a:stretch>
            <a:fillRect/>
          </a:stretch>
        </p:blipFill>
        <p:spPr bwMode="auto">
          <a:xfrm>
            <a:off x="5686425" y="1905000"/>
            <a:ext cx="3457575" cy="4495800"/>
          </a:xfrm>
          <a:prstGeom prst="rect">
            <a:avLst/>
          </a:prstGeom>
          <a:noFill/>
          <a:ln w="9525">
            <a:noFill/>
            <a:miter lim="800000"/>
            <a:headEnd/>
            <a:tailEnd/>
          </a:ln>
        </p:spPr>
      </p:pic>
      <p:pic>
        <p:nvPicPr>
          <p:cNvPr id="5" name="Picture 4" descr="SABOT LOGO FINAL.jpg"/>
          <p:cNvPicPr>
            <a:picLocks noChangeAspect="1"/>
          </p:cNvPicPr>
          <p:nvPr/>
        </p:nvPicPr>
        <p:blipFill>
          <a:blip r:embed="rId3" cstate="print"/>
          <a:srcRect/>
          <a:stretch>
            <a:fillRect/>
          </a:stretch>
        </p:blipFill>
        <p:spPr bwMode="auto">
          <a:xfrm>
            <a:off x="0" y="0"/>
            <a:ext cx="2371725" cy="1725613"/>
          </a:xfrm>
          <a:prstGeom prst="rect">
            <a:avLst/>
          </a:prstGeom>
          <a:noFill/>
          <a:ln w="9525">
            <a:noFill/>
            <a:miter lim="800000"/>
            <a:headEnd/>
            <a:tailEnd/>
          </a:ln>
        </p:spPr>
      </p:pic>
      <p:pic>
        <p:nvPicPr>
          <p:cNvPr id="6" name="Picture 5" descr="D9LOGO_4.jpg"/>
          <p:cNvPicPr>
            <a:picLocks noChangeAspect="1"/>
          </p:cNvPicPr>
          <p:nvPr/>
        </p:nvPicPr>
        <p:blipFill>
          <a:blip r:embed="rId4" cstate="print"/>
          <a:srcRect/>
          <a:stretch>
            <a:fillRect/>
          </a:stretch>
        </p:blipFill>
        <p:spPr bwMode="auto">
          <a:xfrm>
            <a:off x="7086600" y="1"/>
            <a:ext cx="2057400" cy="1625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a:xfrm>
            <a:off x="457200" y="1752600"/>
            <a:ext cx="5105400" cy="4495800"/>
          </a:xfrm>
        </p:spPr>
        <p:txBody>
          <a:bodyPr/>
          <a:lstStyle/>
          <a:p>
            <a:pPr algn="l" eaLnBrk="1" hangingPunct="1"/>
            <a:r>
              <a:rPr lang="en-US" sz="2000" dirty="0" smtClean="0"/>
              <a:t>The basic survival tool. A high quality, compact, lightweight, snag and corrosion resistant knife manufactured by LSC. This knife has a razor sharp, 4" mirror finish stainless steel blade with </a:t>
            </a:r>
            <a:r>
              <a:rPr lang="en-US" sz="2000" b="1" u="sng" dirty="0" smtClean="0"/>
              <a:t>blunt tip</a:t>
            </a:r>
            <a:r>
              <a:rPr lang="en-US" sz="2000" dirty="0" smtClean="0"/>
              <a:t>. The upper edge of the blade is serrated and features a line cutter.</a:t>
            </a:r>
            <a:br>
              <a:rPr lang="en-US" sz="2000" dirty="0" smtClean="0"/>
            </a:br>
            <a:r>
              <a:rPr lang="en-US" sz="2000" dirty="0" smtClean="0"/>
              <a:t/>
            </a:r>
            <a:br>
              <a:rPr lang="en-US" sz="2000" dirty="0" smtClean="0"/>
            </a:br>
            <a:r>
              <a:rPr lang="en-US" sz="2000" dirty="0" smtClean="0"/>
              <a:t>Handle is constructed of sure-grip ABS plastic with a lanyard hole. Includes rubber belt sheath with integrated safety retainer.</a:t>
            </a:r>
            <a:br>
              <a:rPr lang="en-US" sz="2000" dirty="0" smtClean="0"/>
            </a:br>
            <a:r>
              <a:rPr lang="en-US" sz="2000" dirty="0" smtClean="0"/>
              <a:t/>
            </a:r>
            <a:br>
              <a:rPr lang="en-US" sz="2000" dirty="0" smtClean="0"/>
            </a:br>
            <a:r>
              <a:rPr lang="en-US" sz="2000" dirty="0" smtClean="0"/>
              <a:t/>
            </a:r>
            <a:br>
              <a:rPr lang="en-US" sz="2000" dirty="0" smtClean="0"/>
            </a:br>
            <a:r>
              <a:rPr lang="en-US" sz="2000" u="sng" dirty="0" smtClean="0"/>
              <a:t>Do Not sharpen tip of knife!</a:t>
            </a:r>
            <a:br>
              <a:rPr lang="en-US" sz="2000" u="sng" dirty="0" smtClean="0"/>
            </a:br>
            <a:r>
              <a:rPr lang="en-US" sz="2000" u="sng" dirty="0" smtClean="0"/>
              <a:t/>
            </a:r>
            <a:br>
              <a:rPr lang="en-US" sz="2000" u="sng" dirty="0" smtClean="0"/>
            </a:br>
            <a:r>
              <a:rPr lang="en-US" sz="2400" b="1" dirty="0" smtClean="0">
                <a:solidFill>
                  <a:srgbClr val="FF0000"/>
                </a:solidFill>
              </a:rPr>
              <a:t>Not required. Folding knife may be used.</a:t>
            </a:r>
          </a:p>
        </p:txBody>
      </p:sp>
      <p:sp>
        <p:nvSpPr>
          <p:cNvPr id="14339" name="Content Placeholder 1"/>
          <p:cNvSpPr>
            <a:spLocks noGrp="1"/>
          </p:cNvSpPr>
          <p:nvPr>
            <p:ph idx="1"/>
          </p:nvPr>
        </p:nvSpPr>
        <p:spPr>
          <a:xfrm>
            <a:off x="533400" y="0"/>
            <a:ext cx="7772400" cy="736600"/>
          </a:xfrm>
        </p:spPr>
        <p:txBody>
          <a:bodyPr/>
          <a:lstStyle/>
          <a:p>
            <a:pPr marL="0" indent="0" algn="ctr">
              <a:buFontTx/>
              <a:buNone/>
            </a:pPr>
            <a:r>
              <a:rPr lang="en-US" dirty="0" smtClean="0"/>
              <a:t>#4220 01 27803007 </a:t>
            </a:r>
          </a:p>
          <a:p>
            <a:pPr marL="0" indent="0" algn="ctr">
              <a:buFontTx/>
              <a:buNone/>
            </a:pPr>
            <a:r>
              <a:rPr lang="en-US" dirty="0" smtClean="0"/>
              <a:t>Survival Knife</a:t>
            </a:r>
            <a:br>
              <a:rPr lang="en-US" dirty="0" smtClean="0"/>
            </a:br>
            <a:endParaRPr lang="en-US" dirty="0" smtClean="0"/>
          </a:p>
        </p:txBody>
      </p:sp>
      <p:pic>
        <p:nvPicPr>
          <p:cNvPr id="14340" name="Picture 2"/>
          <p:cNvPicPr>
            <a:picLocks noChangeAspect="1" noChangeArrowheads="1"/>
          </p:cNvPicPr>
          <p:nvPr/>
        </p:nvPicPr>
        <p:blipFill>
          <a:blip r:embed="rId2" cstate="print"/>
          <a:srcRect/>
          <a:stretch>
            <a:fillRect/>
          </a:stretch>
        </p:blipFill>
        <p:spPr bwMode="auto">
          <a:xfrm>
            <a:off x="6400800" y="1752600"/>
            <a:ext cx="2528888" cy="5105400"/>
          </a:xfrm>
          <a:prstGeom prst="rect">
            <a:avLst/>
          </a:prstGeom>
          <a:noFill/>
          <a:ln w="9525">
            <a:noFill/>
            <a:miter lim="800000"/>
            <a:headEnd/>
            <a:tailEnd/>
          </a:ln>
        </p:spPr>
      </p:pic>
      <p:pic>
        <p:nvPicPr>
          <p:cNvPr id="5" name="Picture 4" descr="SABOT LOGO FINAL.jpg"/>
          <p:cNvPicPr>
            <a:picLocks noChangeAspect="1"/>
          </p:cNvPicPr>
          <p:nvPr/>
        </p:nvPicPr>
        <p:blipFill>
          <a:blip r:embed="rId3" cstate="print"/>
          <a:srcRect/>
          <a:stretch>
            <a:fillRect/>
          </a:stretch>
        </p:blipFill>
        <p:spPr bwMode="auto">
          <a:xfrm>
            <a:off x="0" y="0"/>
            <a:ext cx="2371725" cy="1725613"/>
          </a:xfrm>
          <a:prstGeom prst="rect">
            <a:avLst/>
          </a:prstGeom>
          <a:noFill/>
          <a:ln w="9525">
            <a:noFill/>
            <a:miter lim="800000"/>
            <a:headEnd/>
            <a:tailEnd/>
          </a:ln>
        </p:spPr>
      </p:pic>
      <p:pic>
        <p:nvPicPr>
          <p:cNvPr id="6" name="Picture 5" descr="D9LOGO_4.jpg"/>
          <p:cNvPicPr>
            <a:picLocks noChangeAspect="1"/>
          </p:cNvPicPr>
          <p:nvPr/>
        </p:nvPicPr>
        <p:blipFill>
          <a:blip r:embed="rId4" cstate="print"/>
          <a:srcRect/>
          <a:stretch>
            <a:fillRect/>
          </a:stretch>
        </p:blipFill>
        <p:spPr bwMode="auto">
          <a:xfrm>
            <a:off x="7086600" y="1"/>
            <a:ext cx="2057400" cy="1625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152400" y="1143000"/>
            <a:ext cx="5257800" cy="5486400"/>
          </a:xfrm>
        </p:spPr>
        <p:txBody>
          <a:bodyPr/>
          <a:lstStyle/>
          <a:p>
            <a:pPr algn="l" eaLnBrk="1" hangingPunct="1"/>
            <a:r>
              <a:rPr lang="en-US" sz="2000" b="1" dirty="0" smtClean="0"/>
              <a:t/>
            </a:r>
            <a:br>
              <a:rPr lang="en-US" sz="2000" b="1" dirty="0" smtClean="0"/>
            </a:br>
            <a:r>
              <a:rPr lang="en-US" sz="2000" dirty="0" smtClean="0"/>
              <a:t>The Personnel Marker Light (PML) is a safe chemical light approved by the USCG and the</a:t>
            </a:r>
            <a:br>
              <a:rPr lang="en-US" sz="2000" dirty="0" smtClean="0"/>
            </a:br>
            <a:r>
              <a:rPr lang="en-US" sz="2000" dirty="0" smtClean="0"/>
              <a:t>FAA for use on life preservers. Squeeze handle to activate. When activated, the PML emits a yellow-green glow which lasts for a minimum 8 hours &amp; is visible up to 1 mile on clear, dark nights. </a:t>
            </a:r>
            <a:br>
              <a:rPr lang="en-US" sz="2000" dirty="0" smtClean="0"/>
            </a:br>
            <a:r>
              <a:rPr lang="en-US" sz="2000" dirty="0" smtClean="0"/>
              <a:t>A superb emergency light source for life preservers as it is waterproof, windproof, nonflammable, easy to activate, and requires no batteries.</a:t>
            </a:r>
            <a:br>
              <a:rPr lang="en-US" sz="2000" dirty="0" smtClean="0"/>
            </a:br>
            <a:r>
              <a:rPr lang="en-US" sz="2000" dirty="0" smtClean="0"/>
              <a:t/>
            </a:r>
            <a:br>
              <a:rPr lang="en-US" sz="2000" dirty="0" smtClean="0"/>
            </a:br>
            <a:r>
              <a:rPr lang="en-US" sz="2000" dirty="0" smtClean="0"/>
              <a:t>Four year shelf life.</a:t>
            </a:r>
            <a:br>
              <a:rPr lang="en-US" sz="2000" dirty="0" smtClean="0"/>
            </a:br>
            <a:r>
              <a:rPr lang="en-US" sz="2000" dirty="0" smtClean="0"/>
              <a:t/>
            </a:r>
            <a:br>
              <a:rPr lang="en-US" sz="2000" dirty="0" smtClean="0"/>
            </a:br>
            <a:r>
              <a:rPr lang="en-US" sz="2000" dirty="0" smtClean="0">
                <a:solidFill>
                  <a:srgbClr val="FF0000"/>
                </a:solidFill>
              </a:rPr>
              <a:t>Optional item.</a:t>
            </a:r>
          </a:p>
        </p:txBody>
      </p:sp>
      <p:sp>
        <p:nvSpPr>
          <p:cNvPr id="15363" name="Content Placeholder 1"/>
          <p:cNvSpPr>
            <a:spLocks noGrp="1"/>
          </p:cNvSpPr>
          <p:nvPr>
            <p:ph idx="1"/>
          </p:nvPr>
        </p:nvSpPr>
        <p:spPr>
          <a:xfrm>
            <a:off x="228600" y="76200"/>
            <a:ext cx="7772400" cy="762000"/>
          </a:xfrm>
        </p:spPr>
        <p:txBody>
          <a:bodyPr/>
          <a:lstStyle/>
          <a:p>
            <a:pPr marL="0" indent="0" algn="ctr">
              <a:buFontTx/>
              <a:buNone/>
            </a:pPr>
            <a:r>
              <a:rPr lang="en-US" dirty="0" smtClean="0"/>
              <a:t>#231 </a:t>
            </a:r>
            <a:r>
              <a:rPr lang="en-US" dirty="0" err="1" smtClean="0"/>
              <a:t>Cyalume</a:t>
            </a:r>
            <a:r>
              <a:rPr lang="en-US" dirty="0" smtClean="0"/>
              <a:t>® </a:t>
            </a:r>
          </a:p>
          <a:p>
            <a:pPr marL="0" indent="0" algn="ctr">
              <a:buFontTx/>
              <a:buNone/>
            </a:pPr>
            <a:r>
              <a:rPr lang="en-US" dirty="0" smtClean="0"/>
              <a:t>PML Chemical Light</a:t>
            </a:r>
          </a:p>
        </p:txBody>
      </p:sp>
      <p:pic>
        <p:nvPicPr>
          <p:cNvPr id="15364" name="Picture 2"/>
          <p:cNvPicPr>
            <a:picLocks noChangeAspect="1" noChangeArrowheads="1"/>
          </p:cNvPicPr>
          <p:nvPr/>
        </p:nvPicPr>
        <p:blipFill>
          <a:blip r:embed="rId2" cstate="print"/>
          <a:srcRect/>
          <a:stretch>
            <a:fillRect/>
          </a:stretch>
        </p:blipFill>
        <p:spPr bwMode="auto">
          <a:xfrm>
            <a:off x="5486400" y="2057400"/>
            <a:ext cx="3429000" cy="4495800"/>
          </a:xfrm>
          <a:prstGeom prst="rect">
            <a:avLst/>
          </a:prstGeom>
          <a:noFill/>
          <a:ln w="9525">
            <a:noFill/>
            <a:miter lim="800000"/>
            <a:headEnd/>
            <a:tailEnd/>
          </a:ln>
        </p:spPr>
      </p:pic>
      <p:pic>
        <p:nvPicPr>
          <p:cNvPr id="5" name="Picture 4" descr="SABOT LOGO FINAL.jpg"/>
          <p:cNvPicPr>
            <a:picLocks noChangeAspect="1"/>
          </p:cNvPicPr>
          <p:nvPr/>
        </p:nvPicPr>
        <p:blipFill>
          <a:blip r:embed="rId3" cstate="print"/>
          <a:srcRect/>
          <a:stretch>
            <a:fillRect/>
          </a:stretch>
        </p:blipFill>
        <p:spPr bwMode="auto">
          <a:xfrm>
            <a:off x="0" y="0"/>
            <a:ext cx="2371725" cy="1725613"/>
          </a:xfrm>
          <a:prstGeom prst="rect">
            <a:avLst/>
          </a:prstGeom>
          <a:noFill/>
          <a:ln w="9525">
            <a:noFill/>
            <a:miter lim="800000"/>
            <a:headEnd/>
            <a:tailEnd/>
          </a:ln>
        </p:spPr>
      </p:pic>
      <p:pic>
        <p:nvPicPr>
          <p:cNvPr id="6" name="Picture 5" descr="D9LOGO_4.jpg"/>
          <p:cNvPicPr>
            <a:picLocks noChangeAspect="1"/>
          </p:cNvPicPr>
          <p:nvPr/>
        </p:nvPicPr>
        <p:blipFill>
          <a:blip r:embed="rId4" cstate="print"/>
          <a:srcRect/>
          <a:stretch>
            <a:fillRect/>
          </a:stretch>
        </p:blipFill>
        <p:spPr bwMode="auto">
          <a:xfrm>
            <a:off x="7086600" y="1"/>
            <a:ext cx="2057400" cy="1625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0"/>
            <a:ext cx="7772400" cy="1447800"/>
          </a:xfrm>
        </p:spPr>
        <p:txBody>
          <a:bodyPr/>
          <a:lstStyle/>
          <a:p>
            <a:pPr eaLnBrk="1" hangingPunct="1"/>
            <a:r>
              <a:rPr lang="en-US" sz="4000" dirty="0" smtClean="0"/>
              <a:t>SAR Vest Equipment </a:t>
            </a:r>
            <a:br>
              <a:rPr lang="en-US" sz="4000" dirty="0" smtClean="0"/>
            </a:br>
            <a:r>
              <a:rPr lang="en-US" sz="4000" dirty="0" smtClean="0"/>
              <a:t>and Location</a:t>
            </a:r>
            <a:br>
              <a:rPr lang="en-US" sz="4000" dirty="0" smtClean="0"/>
            </a:br>
            <a:r>
              <a:rPr lang="en-US" sz="1600" dirty="0" smtClean="0"/>
              <a:t>Each item must be in the correct </a:t>
            </a:r>
            <a:br>
              <a:rPr lang="en-US" sz="1600" dirty="0" smtClean="0"/>
            </a:br>
            <a:r>
              <a:rPr lang="en-US" sz="1600" dirty="0" smtClean="0"/>
              <a:t>pocket as shown below</a:t>
            </a:r>
            <a:endParaRPr lang="en-US" sz="4000" dirty="0" smtClean="0"/>
          </a:p>
        </p:txBody>
      </p:sp>
      <p:pic>
        <p:nvPicPr>
          <p:cNvPr id="16387" name="Picture 87" descr="http://cgweb.tcyorktown.uscg.mil/UTB/SSL/WebHelp/image1.jpg"/>
          <p:cNvPicPr>
            <a:picLocks noChangeAspect="1" noChangeArrowheads="1"/>
          </p:cNvPicPr>
          <p:nvPr/>
        </p:nvPicPr>
        <p:blipFill>
          <a:blip r:embed="rId2" cstate="print"/>
          <a:srcRect/>
          <a:stretch>
            <a:fillRect/>
          </a:stretch>
        </p:blipFill>
        <p:spPr bwMode="auto">
          <a:xfrm>
            <a:off x="3048000" y="1600200"/>
            <a:ext cx="5954713" cy="5105400"/>
          </a:xfrm>
          <a:prstGeom prst="rect">
            <a:avLst/>
          </a:prstGeom>
          <a:noFill/>
          <a:ln w="9525">
            <a:noFill/>
            <a:miter lim="800000"/>
            <a:headEnd/>
            <a:tailEnd/>
          </a:ln>
        </p:spPr>
      </p:pic>
      <p:sp>
        <p:nvSpPr>
          <p:cNvPr id="33797" name="Rectangle 3"/>
          <p:cNvSpPr>
            <a:spLocks noChangeArrowheads="1"/>
          </p:cNvSpPr>
          <p:nvPr/>
        </p:nvSpPr>
        <p:spPr bwMode="auto">
          <a:xfrm>
            <a:off x="381000" y="1737350"/>
            <a:ext cx="2503488" cy="5355312"/>
          </a:xfrm>
          <a:prstGeom prst="rect">
            <a:avLst/>
          </a:prstGeom>
          <a:noFill/>
          <a:ln>
            <a:noFill/>
          </a:ln>
          <a:extLst>
            <a:ext uri="{909E8E84-426E-40DD-AFC4-6F175D3DCCD1}"/>
            <a:ext uri="{91240B29-F687-4F45-9708-019B960494DF}"/>
          </a:extLst>
        </p:spPr>
        <p:txBody>
          <a:bodyPr wrap="square" anchor="ctr">
            <a:spAutoFit/>
          </a:bodyPr>
          <a:lstStyle/>
          <a:p>
            <a:pPr eaLnBrk="0" hangingPunct="0">
              <a:buFontTx/>
              <a:buAutoNum type="arabicPeriod"/>
              <a:defRPr/>
            </a:pPr>
            <a:r>
              <a:rPr lang="en-US" sz="1800" dirty="0">
                <a:solidFill>
                  <a:schemeClr val="accent4">
                    <a:lumMod val="95000"/>
                    <a:lumOff val="5000"/>
                  </a:schemeClr>
                </a:solidFill>
                <a:latin typeface="Trebuchet MS" pitchFamily="34" charset="0"/>
                <a:cs typeface="Times New Roman" charset="0"/>
              </a:rPr>
              <a:t>Emergency Signaling Mirror</a:t>
            </a:r>
          </a:p>
          <a:p>
            <a:pPr eaLnBrk="0" hangingPunct="0">
              <a:buFontTx/>
              <a:buAutoNum type="arabicPeriod"/>
              <a:defRPr/>
            </a:pPr>
            <a:endParaRPr lang="en-US" sz="1800" dirty="0">
              <a:solidFill>
                <a:schemeClr val="accent4">
                  <a:lumMod val="95000"/>
                  <a:lumOff val="5000"/>
                </a:schemeClr>
              </a:solidFill>
              <a:latin typeface="Times New Roman" charset="0"/>
              <a:cs typeface="Times New Roman" charset="0"/>
            </a:endParaRPr>
          </a:p>
          <a:p>
            <a:pPr eaLnBrk="0" hangingPunct="0">
              <a:buFontTx/>
              <a:buAutoNum type="arabicPeriod"/>
              <a:defRPr/>
            </a:pPr>
            <a:r>
              <a:rPr lang="en-US" sz="1800" dirty="0">
                <a:solidFill>
                  <a:schemeClr val="accent4">
                    <a:lumMod val="95000"/>
                    <a:lumOff val="5000"/>
                  </a:schemeClr>
                </a:solidFill>
                <a:latin typeface="Trebuchet MS" pitchFamily="34" charset="0"/>
                <a:cs typeface="Times New Roman" charset="0"/>
              </a:rPr>
              <a:t>Signal Whistle</a:t>
            </a:r>
          </a:p>
          <a:p>
            <a:pPr eaLnBrk="0" hangingPunct="0">
              <a:buFontTx/>
              <a:buAutoNum type="arabicPeriod"/>
              <a:defRPr/>
            </a:pPr>
            <a:endParaRPr lang="en-US" sz="1800" dirty="0">
              <a:solidFill>
                <a:schemeClr val="accent4">
                  <a:lumMod val="95000"/>
                  <a:lumOff val="5000"/>
                </a:schemeClr>
              </a:solidFill>
              <a:latin typeface="Times New Roman" charset="0"/>
              <a:cs typeface="Times New Roman" charset="0"/>
            </a:endParaRPr>
          </a:p>
          <a:p>
            <a:pPr eaLnBrk="0" hangingPunct="0">
              <a:buFontTx/>
              <a:buAutoNum type="arabicPeriod"/>
              <a:defRPr/>
            </a:pPr>
            <a:r>
              <a:rPr lang="en-US" sz="1800" dirty="0">
                <a:solidFill>
                  <a:schemeClr val="accent4">
                    <a:lumMod val="95000"/>
                    <a:lumOff val="5000"/>
                  </a:schemeClr>
                </a:solidFill>
                <a:latin typeface="Trebuchet MS" pitchFamily="34" charset="0"/>
                <a:cs typeface="Times New Roman" charset="0"/>
              </a:rPr>
              <a:t>Marine Smoke and Illumination Signal</a:t>
            </a:r>
            <a:r>
              <a:rPr lang="en-US" sz="1800" dirty="0">
                <a:latin typeface="Trebuchet MS" pitchFamily="34" charset="0"/>
                <a:cs typeface="Times New Roman" charset="0"/>
              </a:rPr>
              <a:t> </a:t>
            </a:r>
            <a:r>
              <a:rPr lang="en-US" sz="1800" dirty="0">
                <a:solidFill>
                  <a:srgbClr val="FF0000"/>
                </a:solidFill>
                <a:latin typeface="Trebuchet MS" pitchFamily="34" charset="0"/>
                <a:cs typeface="Times New Roman" charset="0"/>
              </a:rPr>
              <a:t>(Not Aux)</a:t>
            </a:r>
          </a:p>
          <a:p>
            <a:pPr eaLnBrk="0" hangingPunct="0">
              <a:buFontTx/>
              <a:buAutoNum type="arabicPeriod"/>
              <a:defRPr/>
            </a:pPr>
            <a:endParaRPr lang="en-US" sz="1800" dirty="0">
              <a:solidFill>
                <a:srgbClr val="FF0000"/>
              </a:solidFill>
              <a:latin typeface="Times New Roman" charset="0"/>
              <a:cs typeface="Times New Roman" charset="0"/>
            </a:endParaRPr>
          </a:p>
          <a:p>
            <a:pPr eaLnBrk="0" hangingPunct="0">
              <a:buFontTx/>
              <a:buAutoNum type="arabicPeriod"/>
              <a:defRPr/>
            </a:pPr>
            <a:r>
              <a:rPr lang="en-US" sz="1800" dirty="0">
                <a:solidFill>
                  <a:schemeClr val="accent4">
                    <a:lumMod val="95000"/>
                    <a:lumOff val="5000"/>
                  </a:schemeClr>
                </a:solidFill>
                <a:latin typeface="Trebuchet MS" pitchFamily="34" charset="0"/>
                <a:cs typeface="Times New Roman" charset="0"/>
              </a:rPr>
              <a:t>Illumination Signal Kit </a:t>
            </a:r>
            <a:r>
              <a:rPr lang="en-US" sz="1800" dirty="0">
                <a:solidFill>
                  <a:srgbClr val="FF0000"/>
                </a:solidFill>
                <a:latin typeface="Trebuchet MS" pitchFamily="34" charset="0"/>
                <a:cs typeface="Times New Roman" charset="0"/>
              </a:rPr>
              <a:t>(Not Aux)</a:t>
            </a:r>
          </a:p>
          <a:p>
            <a:pPr eaLnBrk="0" hangingPunct="0">
              <a:buFontTx/>
              <a:buAutoNum type="arabicPeriod"/>
              <a:defRPr/>
            </a:pPr>
            <a:endParaRPr lang="en-US" sz="1800" dirty="0">
              <a:solidFill>
                <a:srgbClr val="FF0000"/>
              </a:solidFill>
              <a:latin typeface="Times New Roman" charset="0"/>
              <a:cs typeface="Times New Roman" charset="0"/>
            </a:endParaRPr>
          </a:p>
          <a:p>
            <a:pPr eaLnBrk="0" hangingPunct="0">
              <a:buFontTx/>
              <a:buAutoNum type="arabicPeriod"/>
              <a:defRPr/>
            </a:pPr>
            <a:r>
              <a:rPr lang="en-US" sz="1800" dirty="0">
                <a:solidFill>
                  <a:schemeClr val="accent4">
                    <a:lumMod val="95000"/>
                    <a:lumOff val="5000"/>
                  </a:schemeClr>
                </a:solidFill>
                <a:latin typeface="Trebuchet MS" pitchFamily="34" charset="0"/>
                <a:cs typeface="Times New Roman" charset="0"/>
              </a:rPr>
              <a:t>Distress Signal Light</a:t>
            </a:r>
          </a:p>
          <a:p>
            <a:pPr eaLnBrk="0" hangingPunct="0">
              <a:buFontTx/>
              <a:buAutoNum type="arabicPeriod"/>
              <a:defRPr/>
            </a:pPr>
            <a:endParaRPr lang="en-US" sz="1800" dirty="0">
              <a:solidFill>
                <a:schemeClr val="accent4">
                  <a:lumMod val="95000"/>
                  <a:lumOff val="5000"/>
                </a:schemeClr>
              </a:solidFill>
              <a:latin typeface="Times New Roman" charset="0"/>
              <a:cs typeface="Times New Roman" charset="0"/>
            </a:endParaRPr>
          </a:p>
          <a:p>
            <a:pPr eaLnBrk="0" hangingPunct="0">
              <a:buFontTx/>
              <a:buAutoNum type="arabicPeriod"/>
              <a:defRPr/>
            </a:pPr>
            <a:r>
              <a:rPr lang="en-US" sz="1800" dirty="0">
                <a:solidFill>
                  <a:schemeClr val="accent4">
                    <a:lumMod val="95000"/>
                    <a:lumOff val="5000"/>
                  </a:schemeClr>
                </a:solidFill>
                <a:latin typeface="Trebuchet MS" pitchFamily="34" charset="0"/>
                <a:cs typeface="Times New Roman" charset="0"/>
              </a:rPr>
              <a:t>Survival Knife</a:t>
            </a:r>
          </a:p>
          <a:p>
            <a:pPr eaLnBrk="0" hangingPunct="0">
              <a:buFontTx/>
              <a:buAutoNum type="arabicPeriod"/>
              <a:defRPr/>
            </a:pPr>
            <a:endParaRPr lang="en-US" sz="1800" dirty="0">
              <a:solidFill>
                <a:schemeClr val="accent4">
                  <a:lumMod val="95000"/>
                  <a:lumOff val="5000"/>
                </a:schemeClr>
              </a:solidFill>
              <a:latin typeface="Times New Roman" charset="0"/>
              <a:cs typeface="Times New Roman" charset="0"/>
            </a:endParaRPr>
          </a:p>
          <a:p>
            <a:pPr eaLnBrk="0" hangingPunct="0">
              <a:buFontTx/>
              <a:buAutoNum type="arabicPeriod"/>
              <a:defRPr/>
            </a:pPr>
            <a:r>
              <a:rPr lang="en-US" sz="1800" dirty="0">
                <a:solidFill>
                  <a:schemeClr val="accent4">
                    <a:lumMod val="95000"/>
                    <a:lumOff val="5000"/>
                  </a:schemeClr>
                </a:solidFill>
                <a:latin typeface="Trebuchet MS" pitchFamily="34" charset="0"/>
                <a:cs typeface="Times New Roman" charset="0"/>
              </a:rPr>
              <a:t>Personal Locator Beacon (PLB)</a:t>
            </a:r>
            <a:endParaRPr lang="en-US" sz="1800" dirty="0">
              <a:solidFill>
                <a:schemeClr val="accent4">
                  <a:lumMod val="95000"/>
                  <a:lumOff val="5000"/>
                </a:schemeClr>
              </a:solidFill>
              <a:latin typeface="Times New Roman" charset="0"/>
              <a:cs typeface="Times New Roman" charset="0"/>
            </a:endParaRPr>
          </a:p>
          <a:p>
            <a:pPr eaLnBrk="0" hangingPunct="0">
              <a:defRPr/>
            </a:pPr>
            <a:endParaRPr lang="en-US" sz="1800" dirty="0">
              <a:solidFill>
                <a:schemeClr val="accent4">
                  <a:lumMod val="95000"/>
                  <a:lumOff val="5000"/>
                </a:schemeClr>
              </a:solidFill>
              <a:latin typeface="Times New Roman" charset="0"/>
              <a:cs typeface="Times New Roman" charset="0"/>
            </a:endParaRPr>
          </a:p>
        </p:txBody>
      </p:sp>
      <p:pic>
        <p:nvPicPr>
          <p:cNvPr id="5" name="Picture 4" descr="SABOT LOGO FINAL.jpg"/>
          <p:cNvPicPr>
            <a:picLocks noChangeAspect="1"/>
          </p:cNvPicPr>
          <p:nvPr/>
        </p:nvPicPr>
        <p:blipFill>
          <a:blip r:embed="rId3" cstate="print"/>
          <a:srcRect/>
          <a:stretch>
            <a:fillRect/>
          </a:stretch>
        </p:blipFill>
        <p:spPr bwMode="auto">
          <a:xfrm>
            <a:off x="0" y="0"/>
            <a:ext cx="2371725" cy="1725613"/>
          </a:xfrm>
          <a:prstGeom prst="rect">
            <a:avLst/>
          </a:prstGeom>
          <a:noFill/>
          <a:ln w="9525">
            <a:noFill/>
            <a:miter lim="800000"/>
            <a:headEnd/>
            <a:tailEnd/>
          </a:ln>
        </p:spPr>
      </p:pic>
      <p:pic>
        <p:nvPicPr>
          <p:cNvPr id="6" name="Picture 5" descr="D9LOGO_4.jpg"/>
          <p:cNvPicPr>
            <a:picLocks noChangeAspect="1"/>
          </p:cNvPicPr>
          <p:nvPr/>
        </p:nvPicPr>
        <p:blipFill>
          <a:blip r:embed="rId4" cstate="print"/>
          <a:srcRect/>
          <a:stretch>
            <a:fillRect/>
          </a:stretch>
        </p:blipFill>
        <p:spPr bwMode="auto">
          <a:xfrm>
            <a:off x="7086600" y="1"/>
            <a:ext cx="2057400" cy="1625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3050"/>
            <a:ext cx="8458200" cy="1162050"/>
          </a:xfrm>
        </p:spPr>
        <p:txBody>
          <a:bodyPr/>
          <a:lstStyle/>
          <a:p>
            <a:pPr algn="ctr"/>
            <a:r>
              <a:rPr lang="en-US" sz="3600" dirty="0" smtClean="0"/>
              <a:t>Most Asked question &amp; Misunderstanding!</a:t>
            </a:r>
          </a:p>
        </p:txBody>
      </p:sp>
      <p:sp>
        <p:nvSpPr>
          <p:cNvPr id="17411" name="Content Placeholder 3"/>
          <p:cNvSpPr>
            <a:spLocks noGrp="1"/>
          </p:cNvSpPr>
          <p:nvPr>
            <p:ph idx="1"/>
          </p:nvPr>
        </p:nvSpPr>
        <p:spPr>
          <a:xfrm>
            <a:off x="609600" y="2743200"/>
            <a:ext cx="8077200" cy="3886200"/>
          </a:xfrm>
        </p:spPr>
        <p:txBody>
          <a:bodyPr/>
          <a:lstStyle/>
          <a:p>
            <a:endParaRPr lang="en-US" smtClean="0"/>
          </a:p>
          <a:p>
            <a:r>
              <a:rPr lang="en-US" sz="2000" smtClean="0"/>
              <a:t>One sear cut 42-inch length of Type I nylon cord, should be used. </a:t>
            </a:r>
          </a:p>
          <a:p>
            <a:endParaRPr lang="en-US" sz="2000" smtClean="0"/>
          </a:p>
          <a:p>
            <a:r>
              <a:rPr lang="en-US" sz="2000" smtClean="0"/>
              <a:t>Attach the 42-inch nylon cord to the item and the other end to the tab located in the designated pocket using a bowline followed by an overhand knot. </a:t>
            </a:r>
          </a:p>
          <a:p>
            <a:r>
              <a:rPr lang="en-US" sz="2000" i="1" smtClean="0">
                <a:solidFill>
                  <a:srgbClr val="FF0000"/>
                </a:solidFill>
              </a:rPr>
              <a:t>NOTE: Finished length of line from knot to knot shall be 36-inches or greater. </a:t>
            </a:r>
          </a:p>
          <a:p>
            <a:endParaRPr lang="en-US" sz="2000" i="1" smtClean="0">
              <a:solidFill>
                <a:srgbClr val="FF0000"/>
              </a:solidFill>
            </a:endParaRPr>
          </a:p>
          <a:p>
            <a:r>
              <a:rPr lang="en-US" sz="2000" i="1" smtClean="0">
                <a:solidFill>
                  <a:srgbClr val="FF0000"/>
                </a:solidFill>
              </a:rPr>
              <a:t>ANY inspections, corrections or PPE changes should </a:t>
            </a:r>
            <a:r>
              <a:rPr lang="en-US" sz="2000" i="1" u="sng" smtClean="0">
                <a:solidFill>
                  <a:srgbClr val="FF0000"/>
                </a:solidFill>
              </a:rPr>
              <a:t>ONLY</a:t>
            </a:r>
            <a:r>
              <a:rPr lang="en-US" sz="2000" i="1" smtClean="0">
                <a:solidFill>
                  <a:srgbClr val="FF0000"/>
                </a:solidFill>
              </a:rPr>
              <a:t> be completed by the designated AUX R&amp;S officer. </a:t>
            </a:r>
            <a:endParaRPr lang="en-US" sz="2000" smtClean="0">
              <a:solidFill>
                <a:srgbClr val="FF0000"/>
              </a:solidFill>
            </a:endParaRPr>
          </a:p>
        </p:txBody>
      </p:sp>
      <p:sp>
        <p:nvSpPr>
          <p:cNvPr id="17412" name="Text Placeholder 4"/>
          <p:cNvSpPr>
            <a:spLocks noGrp="1"/>
          </p:cNvSpPr>
          <p:nvPr>
            <p:ph type="body" sz="half" idx="2"/>
          </p:nvPr>
        </p:nvSpPr>
        <p:spPr>
          <a:xfrm>
            <a:off x="457200" y="1981200"/>
            <a:ext cx="8077200" cy="762000"/>
          </a:xfrm>
        </p:spPr>
        <p:txBody>
          <a:bodyPr/>
          <a:lstStyle/>
          <a:p>
            <a:pPr>
              <a:buFontTx/>
              <a:buChar char="-"/>
            </a:pPr>
            <a:r>
              <a:rPr lang="en-US" sz="2000" b="1" smtClean="0"/>
              <a:t>Question</a:t>
            </a:r>
            <a:r>
              <a:rPr lang="en-US" sz="2000" smtClean="0"/>
              <a:t>: Are the sar vest lanyards supposed to be 36” before or after the item is attached?</a:t>
            </a:r>
            <a:endParaRPr lang="en-US" sz="2000" b="1" smtClean="0"/>
          </a:p>
          <a:p>
            <a:r>
              <a:rPr lang="en-US" sz="2000" smtClean="0"/>
              <a:t>-</a:t>
            </a:r>
            <a:r>
              <a:rPr lang="en-US" sz="2000" b="1" smtClean="0"/>
              <a:t>Answer: </a:t>
            </a:r>
            <a:r>
              <a:rPr lang="en-US" sz="2000" smtClean="0"/>
              <a:t>(</a:t>
            </a:r>
            <a:r>
              <a:rPr lang="en-US" sz="2000" u="sng" smtClean="0"/>
              <a:t>Directly from the SAR VEST Maintenance Procedure Card</a:t>
            </a:r>
            <a:r>
              <a:rPr lang="en-US" sz="2000" smtClean="0"/>
              <a:t>)</a:t>
            </a:r>
            <a:endParaRPr lang="en-US" sz="2000" b="1" smtClean="0"/>
          </a:p>
        </p:txBody>
      </p:sp>
      <p:pic>
        <p:nvPicPr>
          <p:cNvPr id="5" name="Picture 4" descr="SABOT LOGO FINAL.jpg"/>
          <p:cNvPicPr>
            <a:picLocks noChangeAspect="1"/>
          </p:cNvPicPr>
          <p:nvPr/>
        </p:nvPicPr>
        <p:blipFill>
          <a:blip r:embed="rId2" cstate="print"/>
          <a:srcRect/>
          <a:stretch>
            <a:fillRect/>
          </a:stretch>
        </p:blipFill>
        <p:spPr bwMode="auto">
          <a:xfrm>
            <a:off x="0" y="0"/>
            <a:ext cx="2371725" cy="1725613"/>
          </a:xfrm>
          <a:prstGeom prst="rect">
            <a:avLst/>
          </a:prstGeom>
          <a:noFill/>
          <a:ln w="9525">
            <a:noFill/>
            <a:miter lim="800000"/>
            <a:headEnd/>
            <a:tailEnd/>
          </a:ln>
        </p:spPr>
      </p:pic>
      <p:pic>
        <p:nvPicPr>
          <p:cNvPr id="6" name="Picture 5" descr="D9LOGO_4.jpg"/>
          <p:cNvPicPr>
            <a:picLocks noChangeAspect="1"/>
          </p:cNvPicPr>
          <p:nvPr/>
        </p:nvPicPr>
        <p:blipFill>
          <a:blip r:embed="rId3" cstate="print"/>
          <a:srcRect/>
          <a:stretch>
            <a:fillRect/>
          </a:stretch>
        </p:blipFill>
        <p:spPr bwMode="auto">
          <a:xfrm>
            <a:off x="7086600" y="1"/>
            <a:ext cx="2057400" cy="1625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457200" y="1371600"/>
            <a:ext cx="5257800" cy="5486400"/>
          </a:xfrm>
        </p:spPr>
        <p:txBody>
          <a:bodyPr/>
          <a:lstStyle/>
          <a:p>
            <a:pPr eaLnBrk="1" hangingPunct="1"/>
            <a:r>
              <a:rPr lang="en-US" sz="2000" b="1" dirty="0" smtClean="0"/>
              <a:t>#344-A Powerboat Jacket w/CG Auxiliary Markings (Float Coat)</a:t>
            </a:r>
            <a:br>
              <a:rPr lang="en-US" sz="2000" b="1" dirty="0" smtClean="0"/>
            </a:br>
            <a:r>
              <a:rPr lang="en-US" sz="2000" dirty="0" smtClean="0"/>
              <a:t>The original bomber style flotation jacket with extra comfort and mobility. Cut </a:t>
            </a:r>
            <a:r>
              <a:rPr lang="en-US" sz="2000" dirty="0" err="1" smtClean="0"/>
              <a:t>waistlength</a:t>
            </a:r>
            <a:r>
              <a:rPr lang="en-US" sz="2000" dirty="0" smtClean="0"/>
              <a:t/>
            </a:r>
            <a:br>
              <a:rPr lang="en-US" sz="2000" dirty="0" smtClean="0"/>
            </a:br>
            <a:r>
              <a:rPr lang="en-US" sz="2000" dirty="0" smtClean="0"/>
              <a:t>for freedom of movement. Soft Suisse </a:t>
            </a:r>
            <a:r>
              <a:rPr lang="en-US" sz="2000" dirty="0" err="1" smtClean="0"/>
              <a:t>Aire</a:t>
            </a:r>
            <a:r>
              <a:rPr lang="en-US" sz="2000" dirty="0" smtClean="0"/>
              <a:t>™ foam with a coated nylon shell.</a:t>
            </a:r>
            <a:br>
              <a:rPr lang="en-US" sz="2000" dirty="0" smtClean="0"/>
            </a:br>
            <a:r>
              <a:rPr lang="en-US" sz="2000" dirty="0" smtClean="0"/>
              <a:t>Multiple pockets with full hook and loop closures.</a:t>
            </a:r>
            <a:br>
              <a:rPr lang="en-US" sz="2000" dirty="0" smtClean="0"/>
            </a:br>
            <a:r>
              <a:rPr lang="en-US" sz="2000" dirty="0" smtClean="0"/>
              <a:t>USCG Approved Type III. SOLAS-grade reflective tape. Waterproof construction and</a:t>
            </a:r>
            <a:br>
              <a:rPr lang="en-US" sz="2000" dirty="0" smtClean="0"/>
            </a:br>
            <a:r>
              <a:rPr lang="en-US" sz="2000" dirty="0" smtClean="0"/>
              <a:t>design. Rib knit waist band and wrist bands. Four pockets, sleeve utility pocket, &amp; inside</a:t>
            </a:r>
            <a:br>
              <a:rPr lang="en-US" sz="2000" dirty="0" smtClean="0"/>
            </a:br>
            <a:r>
              <a:rPr lang="en-US" sz="2000" dirty="0" smtClean="0"/>
              <a:t>chest pocket.</a:t>
            </a:r>
            <a:br>
              <a:rPr lang="en-US" sz="2000" dirty="0" smtClean="0"/>
            </a:br>
            <a:r>
              <a:rPr lang="en-US" sz="2000" dirty="0" smtClean="0"/>
              <a:t>Sizes: XS–XXX.</a:t>
            </a:r>
          </a:p>
        </p:txBody>
      </p:sp>
      <p:pic>
        <p:nvPicPr>
          <p:cNvPr id="18435" name="Picture 2"/>
          <p:cNvPicPr>
            <a:picLocks noChangeAspect="1" noChangeArrowheads="1"/>
          </p:cNvPicPr>
          <p:nvPr/>
        </p:nvPicPr>
        <p:blipFill>
          <a:blip r:embed="rId2" cstate="print"/>
          <a:srcRect/>
          <a:stretch>
            <a:fillRect/>
          </a:stretch>
        </p:blipFill>
        <p:spPr bwMode="auto">
          <a:xfrm>
            <a:off x="5638800" y="1752600"/>
            <a:ext cx="3360738" cy="3733800"/>
          </a:xfrm>
          <a:prstGeom prst="rect">
            <a:avLst/>
          </a:prstGeom>
          <a:noFill/>
          <a:ln w="9525">
            <a:noFill/>
            <a:miter lim="800000"/>
            <a:headEnd/>
            <a:tailEnd/>
          </a:ln>
        </p:spPr>
      </p:pic>
      <p:pic>
        <p:nvPicPr>
          <p:cNvPr id="4" name="Picture 3" descr="SABOT LOGO FINAL.jpg"/>
          <p:cNvPicPr>
            <a:picLocks noChangeAspect="1"/>
          </p:cNvPicPr>
          <p:nvPr/>
        </p:nvPicPr>
        <p:blipFill>
          <a:blip r:embed="rId3" cstate="print"/>
          <a:srcRect/>
          <a:stretch>
            <a:fillRect/>
          </a:stretch>
        </p:blipFill>
        <p:spPr bwMode="auto">
          <a:xfrm>
            <a:off x="0" y="0"/>
            <a:ext cx="2371725" cy="1725613"/>
          </a:xfrm>
          <a:prstGeom prst="rect">
            <a:avLst/>
          </a:prstGeom>
          <a:noFill/>
          <a:ln w="9525">
            <a:noFill/>
            <a:miter lim="800000"/>
            <a:headEnd/>
            <a:tailEnd/>
          </a:ln>
        </p:spPr>
      </p:pic>
      <p:pic>
        <p:nvPicPr>
          <p:cNvPr id="5" name="Picture 4" descr="D9LOGO_4.jpg"/>
          <p:cNvPicPr>
            <a:picLocks noChangeAspect="1"/>
          </p:cNvPicPr>
          <p:nvPr/>
        </p:nvPicPr>
        <p:blipFill>
          <a:blip r:embed="rId4" cstate="print"/>
          <a:srcRect/>
          <a:stretch>
            <a:fillRect/>
          </a:stretch>
        </p:blipFill>
        <p:spPr bwMode="auto">
          <a:xfrm>
            <a:off x="7086600" y="1"/>
            <a:ext cx="2057400" cy="1625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457200" y="1447800"/>
            <a:ext cx="5257800" cy="5410200"/>
          </a:xfrm>
        </p:spPr>
        <p:txBody>
          <a:bodyPr/>
          <a:lstStyle/>
          <a:p>
            <a:pPr eaLnBrk="1" hangingPunct="1"/>
            <a:r>
              <a:rPr lang="en-US" sz="2000" b="1" dirty="0" smtClean="0"/>
              <a:t>#460-A Utility Vest w/ CG Auxiliary Markings</a:t>
            </a:r>
            <a:br>
              <a:rPr lang="en-US" sz="2000" b="1" dirty="0" smtClean="0"/>
            </a:br>
            <a:r>
              <a:rPr lang="en-US" sz="2000" dirty="0" smtClean="0"/>
              <a:t>New comfort series utility vest is specially designed with a soft, lightweight mesh on the</a:t>
            </a:r>
            <a:br>
              <a:rPr lang="en-US" sz="2000" dirty="0" smtClean="0"/>
            </a:br>
            <a:r>
              <a:rPr lang="en-US" sz="2000" dirty="0" smtClean="0"/>
              <a:t>upper half of the vest for comfort and ventilation.</a:t>
            </a:r>
            <a:br>
              <a:rPr lang="en-US" sz="2000" dirty="0" smtClean="0"/>
            </a:br>
            <a:r>
              <a:rPr lang="en-US" sz="2000" dirty="0" smtClean="0"/>
              <a:t>USCG Approved Type III. Tough, nylon oxford outer shell material. Two 1" encircling</a:t>
            </a:r>
            <a:br>
              <a:rPr lang="en-US" sz="2000" dirty="0" smtClean="0"/>
            </a:br>
            <a:r>
              <a:rPr lang="en-US" sz="2000" dirty="0" smtClean="0"/>
              <a:t>body straps with zipper front for secure fit. Two pockets with hook and loop closure.</a:t>
            </a:r>
            <a:br>
              <a:rPr lang="en-US" sz="2000" dirty="0" smtClean="0"/>
            </a:br>
            <a:r>
              <a:rPr lang="en-US" sz="2000" dirty="0" smtClean="0"/>
              <a:t>Light, durable </a:t>
            </a:r>
            <a:r>
              <a:rPr lang="en-US" sz="2000" dirty="0" err="1" smtClean="0"/>
              <a:t>Crosstech</a:t>
            </a:r>
            <a:r>
              <a:rPr lang="en-US" sz="2000" dirty="0" smtClean="0"/>
              <a:t>® flotation foam. D-rings for attaching gear. SOLAS-grade</a:t>
            </a:r>
            <a:br>
              <a:rPr lang="en-US" sz="2000" dirty="0" smtClean="0"/>
            </a:br>
            <a:r>
              <a:rPr lang="en-US" sz="2000" dirty="0" smtClean="0"/>
              <a:t>reflective tape.</a:t>
            </a:r>
            <a:br>
              <a:rPr lang="en-US" sz="2000" dirty="0" smtClean="0"/>
            </a:br>
            <a:r>
              <a:rPr lang="en-US" sz="2000" dirty="0" smtClean="0"/>
              <a:t>Sizes: S–XXX</a:t>
            </a:r>
          </a:p>
        </p:txBody>
      </p:sp>
      <p:pic>
        <p:nvPicPr>
          <p:cNvPr id="19459" name="Picture 2"/>
          <p:cNvPicPr>
            <a:picLocks noChangeAspect="1" noChangeArrowheads="1"/>
          </p:cNvPicPr>
          <p:nvPr/>
        </p:nvPicPr>
        <p:blipFill>
          <a:blip r:embed="rId2" cstate="print"/>
          <a:srcRect/>
          <a:stretch>
            <a:fillRect/>
          </a:stretch>
        </p:blipFill>
        <p:spPr bwMode="auto">
          <a:xfrm>
            <a:off x="5734050" y="1905000"/>
            <a:ext cx="3409950" cy="4419600"/>
          </a:xfrm>
          <a:prstGeom prst="rect">
            <a:avLst/>
          </a:prstGeom>
          <a:noFill/>
          <a:ln w="9525">
            <a:noFill/>
            <a:miter lim="800000"/>
            <a:headEnd/>
            <a:tailEnd/>
          </a:ln>
        </p:spPr>
      </p:pic>
      <p:pic>
        <p:nvPicPr>
          <p:cNvPr id="4" name="Picture 3" descr="SABOT LOGO FINAL.jpg"/>
          <p:cNvPicPr>
            <a:picLocks noChangeAspect="1"/>
          </p:cNvPicPr>
          <p:nvPr/>
        </p:nvPicPr>
        <p:blipFill>
          <a:blip r:embed="rId3" cstate="print"/>
          <a:srcRect/>
          <a:stretch>
            <a:fillRect/>
          </a:stretch>
        </p:blipFill>
        <p:spPr bwMode="auto">
          <a:xfrm>
            <a:off x="0" y="0"/>
            <a:ext cx="2371725" cy="1725613"/>
          </a:xfrm>
          <a:prstGeom prst="rect">
            <a:avLst/>
          </a:prstGeom>
          <a:noFill/>
          <a:ln w="9525">
            <a:noFill/>
            <a:miter lim="800000"/>
            <a:headEnd/>
            <a:tailEnd/>
          </a:ln>
        </p:spPr>
      </p:pic>
      <p:pic>
        <p:nvPicPr>
          <p:cNvPr id="5" name="Picture 4" descr="D9LOGO_4.jpg"/>
          <p:cNvPicPr>
            <a:picLocks noChangeAspect="1"/>
          </p:cNvPicPr>
          <p:nvPr/>
        </p:nvPicPr>
        <p:blipFill>
          <a:blip r:embed="rId4" cstate="print"/>
          <a:srcRect/>
          <a:stretch>
            <a:fillRect/>
          </a:stretch>
        </p:blipFill>
        <p:spPr bwMode="auto">
          <a:xfrm>
            <a:off x="7086600" y="1"/>
            <a:ext cx="2057400" cy="1625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28800"/>
            <a:ext cx="5257800" cy="5029200"/>
          </a:xfrm>
        </p:spPr>
        <p:txBody>
          <a:bodyPr>
            <a:normAutofit fontScale="90000"/>
          </a:bodyPr>
          <a:lstStyle/>
          <a:p>
            <a:pPr eaLnBrk="1" fontAlgn="auto" hangingPunct="1">
              <a:spcAft>
                <a:spcPts val="0"/>
              </a:spcAft>
              <a:defRPr/>
            </a:pPr>
            <a:r>
              <a:rPr lang="en-US" sz="2000" b="1" dirty="0" smtClean="0"/>
              <a:t>#327-A Challenger™ Work Suit w/ CG Auxiliary Markings</a:t>
            </a:r>
            <a:br>
              <a:rPr lang="en-US" sz="2000" b="1" dirty="0" smtClean="0"/>
            </a:br>
            <a:r>
              <a:rPr lang="en-US" sz="2000" dirty="0" smtClean="0"/>
              <a:t>Features sealed seams for 100% integrity and allows full range of motion. All day comfort</a:t>
            </a:r>
            <a:br>
              <a:rPr lang="en-US" sz="2000" dirty="0" smtClean="0"/>
            </a:br>
            <a:r>
              <a:rPr lang="en-US" sz="2000" dirty="0" smtClean="0"/>
              <a:t>in the world's most demanding sea environments.</a:t>
            </a:r>
            <a:br>
              <a:rPr lang="en-US" sz="2000" dirty="0" smtClean="0"/>
            </a:br>
            <a:r>
              <a:rPr lang="en-US" sz="2000" dirty="0" smtClean="0"/>
              <a:t>• USCG Approved Type III/V (Anti-Exposure Coverall).</a:t>
            </a:r>
            <a:br>
              <a:rPr lang="en-US" sz="2000" dirty="0" smtClean="0"/>
            </a:br>
            <a:r>
              <a:rPr lang="en-US" sz="2000" dirty="0" smtClean="0"/>
              <a:t>• Adjustment Straps on ankles, thighs, and wrists.</a:t>
            </a:r>
            <a:br>
              <a:rPr lang="en-US" sz="2000" dirty="0" smtClean="0"/>
            </a:br>
            <a:r>
              <a:rPr lang="en-US" sz="2000" dirty="0" smtClean="0"/>
              <a:t>• Insulated hood to keep wind and rain out.</a:t>
            </a:r>
            <a:br>
              <a:rPr lang="en-US" sz="2000" dirty="0" smtClean="0"/>
            </a:br>
            <a:r>
              <a:rPr lang="en-US" sz="2000" dirty="0" smtClean="0"/>
              <a:t>• Inflatable head support.</a:t>
            </a:r>
            <a:br>
              <a:rPr lang="en-US" sz="2000" dirty="0" smtClean="0"/>
            </a:br>
            <a:r>
              <a:rPr lang="en-US" sz="2000" dirty="0" smtClean="0"/>
              <a:t>• Adjustable waist belt.</a:t>
            </a:r>
            <a:br>
              <a:rPr lang="en-US" sz="2000" dirty="0" smtClean="0"/>
            </a:br>
            <a:r>
              <a:rPr lang="en-US" sz="2000" dirty="0" smtClean="0"/>
              <a:t>• Leg zippers for easy on/off over work boots.</a:t>
            </a:r>
            <a:br>
              <a:rPr lang="en-US" sz="2000" dirty="0" smtClean="0"/>
            </a:br>
            <a:r>
              <a:rPr lang="en-US" sz="2000" dirty="0" smtClean="0"/>
              <a:t>• Neoprene wrist closures for a comfortable, watertight fit.</a:t>
            </a:r>
            <a:br>
              <a:rPr lang="en-US" sz="2000" dirty="0" smtClean="0"/>
            </a:br>
            <a:r>
              <a:rPr lang="en-US" sz="2000" dirty="0" smtClean="0"/>
              <a:t>• Generous pockets plus hand warmer pockets.</a:t>
            </a:r>
            <a:br>
              <a:rPr lang="en-US" sz="2000" dirty="0" smtClean="0"/>
            </a:br>
            <a:r>
              <a:rPr lang="en-US" sz="2000" dirty="0" smtClean="0"/>
              <a:t>• Double layer of durable nylon fabric in seat and knees.</a:t>
            </a:r>
            <a:br>
              <a:rPr lang="en-US" sz="2000" dirty="0" smtClean="0"/>
            </a:br>
            <a:r>
              <a:rPr lang="en-US" sz="2000" dirty="0" smtClean="0"/>
              <a:t>• 62 sq. in. of SOLAS grade reflective tape.</a:t>
            </a:r>
            <a:br>
              <a:rPr lang="en-US" sz="2000" dirty="0" smtClean="0"/>
            </a:br>
            <a:r>
              <a:rPr lang="en-US" sz="2000" dirty="0" smtClean="0"/>
              <a:t>Sizes: XS–XXX</a:t>
            </a:r>
            <a:endParaRPr lang="en-US" sz="2000" dirty="0"/>
          </a:p>
        </p:txBody>
      </p:sp>
      <p:pic>
        <p:nvPicPr>
          <p:cNvPr id="20483" name="Picture 2"/>
          <p:cNvPicPr>
            <a:picLocks noChangeAspect="1" noChangeArrowheads="1"/>
          </p:cNvPicPr>
          <p:nvPr/>
        </p:nvPicPr>
        <p:blipFill>
          <a:blip r:embed="rId2" cstate="print"/>
          <a:srcRect/>
          <a:stretch>
            <a:fillRect/>
          </a:stretch>
        </p:blipFill>
        <p:spPr bwMode="auto">
          <a:xfrm>
            <a:off x="5943600" y="1828800"/>
            <a:ext cx="2719388" cy="5029200"/>
          </a:xfrm>
          <a:prstGeom prst="rect">
            <a:avLst/>
          </a:prstGeom>
          <a:noFill/>
          <a:ln w="9525">
            <a:noFill/>
            <a:miter lim="800000"/>
            <a:headEnd/>
            <a:tailEnd/>
          </a:ln>
        </p:spPr>
      </p:pic>
      <p:pic>
        <p:nvPicPr>
          <p:cNvPr id="5" name="Picture 4" descr="SABOT LOGO FINAL.jpg"/>
          <p:cNvPicPr>
            <a:picLocks noChangeAspect="1"/>
          </p:cNvPicPr>
          <p:nvPr/>
        </p:nvPicPr>
        <p:blipFill>
          <a:blip r:embed="rId3" cstate="print"/>
          <a:srcRect/>
          <a:stretch>
            <a:fillRect/>
          </a:stretch>
        </p:blipFill>
        <p:spPr bwMode="auto">
          <a:xfrm>
            <a:off x="0" y="0"/>
            <a:ext cx="2371725" cy="1725613"/>
          </a:xfrm>
          <a:prstGeom prst="rect">
            <a:avLst/>
          </a:prstGeom>
          <a:noFill/>
          <a:ln w="9525">
            <a:noFill/>
            <a:miter lim="800000"/>
            <a:headEnd/>
            <a:tailEnd/>
          </a:ln>
        </p:spPr>
      </p:pic>
      <p:pic>
        <p:nvPicPr>
          <p:cNvPr id="6" name="Picture 5" descr="D9LOGO_4.jpg"/>
          <p:cNvPicPr>
            <a:picLocks noChangeAspect="1"/>
          </p:cNvPicPr>
          <p:nvPr/>
        </p:nvPicPr>
        <p:blipFill>
          <a:blip r:embed="rId4" cstate="print"/>
          <a:srcRect/>
          <a:stretch>
            <a:fillRect/>
          </a:stretch>
        </p:blipFill>
        <p:spPr bwMode="auto">
          <a:xfrm>
            <a:off x="7086600" y="1"/>
            <a:ext cx="2057400" cy="1625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SABOT</a:t>
            </a:r>
            <a:endParaRPr lang="en-US" sz="4800" b="1" dirty="0"/>
          </a:p>
        </p:txBody>
      </p:sp>
      <p:sp>
        <p:nvSpPr>
          <p:cNvPr id="3" name="Content Placeholder 2"/>
          <p:cNvSpPr>
            <a:spLocks noGrp="1"/>
          </p:cNvSpPr>
          <p:nvPr>
            <p:ph idx="1"/>
          </p:nvPr>
        </p:nvSpPr>
        <p:spPr/>
        <p:txBody>
          <a:bodyPr/>
          <a:lstStyle/>
          <a:p>
            <a:pPr algn="ctr">
              <a:buNone/>
            </a:pPr>
            <a:endParaRPr lang="en-US" sz="5400" b="1" dirty="0" smtClean="0"/>
          </a:p>
          <a:p>
            <a:pPr algn="ctr">
              <a:buNone/>
            </a:pPr>
            <a:r>
              <a:rPr lang="en-US" sz="5400" b="1" dirty="0" smtClean="0"/>
              <a:t>AUXILIARY</a:t>
            </a:r>
          </a:p>
          <a:p>
            <a:pPr algn="ctr">
              <a:buNone/>
            </a:pPr>
            <a:r>
              <a:rPr lang="en-US" sz="5400" b="1" dirty="0" smtClean="0"/>
              <a:t>PPE GEAR</a:t>
            </a:r>
            <a:endParaRPr lang="en-US" sz="5400" b="1" dirty="0"/>
          </a:p>
        </p:txBody>
      </p:sp>
      <p:pic>
        <p:nvPicPr>
          <p:cNvPr id="4" name="Picture 3" descr="SABOT LOGO FINAL.jpg"/>
          <p:cNvPicPr>
            <a:picLocks noChangeAspect="1"/>
          </p:cNvPicPr>
          <p:nvPr/>
        </p:nvPicPr>
        <p:blipFill>
          <a:blip r:embed="rId2" cstate="print"/>
          <a:srcRect/>
          <a:stretch>
            <a:fillRect/>
          </a:stretch>
        </p:blipFill>
        <p:spPr bwMode="auto">
          <a:xfrm>
            <a:off x="0" y="0"/>
            <a:ext cx="2371725" cy="1725613"/>
          </a:xfrm>
          <a:prstGeom prst="rect">
            <a:avLst/>
          </a:prstGeom>
          <a:noFill/>
          <a:ln w="9525">
            <a:noFill/>
            <a:miter lim="800000"/>
            <a:headEnd/>
            <a:tailEnd/>
          </a:ln>
        </p:spPr>
      </p:pic>
      <p:pic>
        <p:nvPicPr>
          <p:cNvPr id="6" name="Picture 4" descr="D9LOGO_4.jpg"/>
          <p:cNvPicPr>
            <a:picLocks noChangeAspect="1"/>
          </p:cNvPicPr>
          <p:nvPr/>
        </p:nvPicPr>
        <p:blipFill>
          <a:blip r:embed="rId3" cstate="print"/>
          <a:srcRect/>
          <a:stretch>
            <a:fillRect/>
          </a:stretch>
        </p:blipFill>
        <p:spPr bwMode="auto">
          <a:xfrm>
            <a:off x="7086600" y="1"/>
            <a:ext cx="2057400" cy="162591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a:xfrm>
            <a:off x="609600" y="4343400"/>
            <a:ext cx="7772400" cy="1143000"/>
          </a:xfrm>
        </p:spPr>
        <p:txBody>
          <a:bodyPr/>
          <a:lstStyle/>
          <a:p>
            <a:r>
              <a:rPr lang="en-US" sz="3200" smtClean="0">
                <a:solidFill>
                  <a:schemeClr val="tx1"/>
                </a:solidFill>
              </a:rPr>
              <a:t> </a:t>
            </a:r>
            <a:r>
              <a:rPr lang="en-US" sz="2400" smtClean="0">
                <a:solidFill>
                  <a:srgbClr val="3366FF"/>
                </a:solidFill>
                <a:latin typeface="Arial" charset="0"/>
              </a:rPr>
              <a:t>Regardless of weather and other equipment, Personal Flotation Devices and a Boat Crew Survival Vest with properly maintained and functional equipment shall always be worn underway.</a:t>
            </a:r>
          </a:p>
        </p:txBody>
      </p:sp>
      <p:graphicFrame>
        <p:nvGraphicFramePr>
          <p:cNvPr id="1026" name="Object 8"/>
          <p:cNvGraphicFramePr>
            <a:graphicFrameLocks noChangeAspect="1"/>
          </p:cNvGraphicFramePr>
          <p:nvPr>
            <p:ph type="body" idx="1"/>
          </p:nvPr>
        </p:nvGraphicFramePr>
        <p:xfrm>
          <a:off x="1828800" y="228600"/>
          <a:ext cx="5332413" cy="3892550"/>
        </p:xfrm>
        <a:graphic>
          <a:graphicData uri="http://schemas.openxmlformats.org/presentationml/2006/ole">
            <p:oleObj spid="_x0000_s1026" name="Photo Editor Photo" r:id="rId3" imgW="2857899" imgH="2085714" progId="">
              <p:embed/>
            </p:oleObj>
          </a:graphicData>
        </a:graphic>
      </p:graphicFrame>
      <p:pic>
        <p:nvPicPr>
          <p:cNvPr id="1028" name="Picture 7" descr="A:\G-OCSColorLogo.jpeg"/>
          <p:cNvPicPr>
            <a:picLocks noChangeAspect="1" noChangeArrowheads="1"/>
          </p:cNvPicPr>
          <p:nvPr/>
        </p:nvPicPr>
        <p:blipFill>
          <a:blip r:embed="rId4" cstate="print"/>
          <a:srcRect/>
          <a:stretch>
            <a:fillRect/>
          </a:stretch>
        </p:blipFill>
        <p:spPr bwMode="auto">
          <a:xfrm>
            <a:off x="228600" y="5334000"/>
            <a:ext cx="1143000" cy="722313"/>
          </a:xfrm>
          <a:prstGeom prst="rect">
            <a:avLst/>
          </a:prstGeom>
          <a:noFill/>
          <a:ln w="9525">
            <a:noFill/>
            <a:miter lim="800000"/>
            <a:headEnd/>
            <a:tailEnd/>
          </a:ln>
        </p:spPr>
      </p:pic>
      <p:pic>
        <p:nvPicPr>
          <p:cNvPr id="1029" name="Picture 8" descr="A:\CGlogo2.gif"/>
          <p:cNvPicPr>
            <a:picLocks noChangeAspect="1" noChangeArrowheads="1"/>
          </p:cNvPicPr>
          <p:nvPr/>
        </p:nvPicPr>
        <p:blipFill>
          <a:blip r:embed="rId5" cstate="print"/>
          <a:srcRect/>
          <a:stretch>
            <a:fillRect/>
          </a:stretch>
        </p:blipFill>
        <p:spPr bwMode="auto">
          <a:xfrm>
            <a:off x="8077200" y="5334000"/>
            <a:ext cx="771525" cy="742950"/>
          </a:xfrm>
          <a:prstGeom prst="rect">
            <a:avLst/>
          </a:prstGeom>
          <a:noFill/>
          <a:ln w="9525">
            <a:noFill/>
            <a:miter lim="800000"/>
            <a:headEnd/>
            <a:tailEnd/>
          </a:ln>
        </p:spPr>
      </p:pic>
      <p:sp>
        <p:nvSpPr>
          <p:cNvPr id="1030" name="Rectangle 9"/>
          <p:cNvSpPr>
            <a:spLocks noChangeArrowheads="1"/>
          </p:cNvSpPr>
          <p:nvPr/>
        </p:nvSpPr>
        <p:spPr bwMode="auto">
          <a:xfrm>
            <a:off x="0" y="6172200"/>
            <a:ext cx="9144000" cy="381000"/>
          </a:xfrm>
          <a:prstGeom prst="rect">
            <a:avLst/>
          </a:prstGeom>
          <a:solidFill>
            <a:srgbClr val="FF0000"/>
          </a:solidFill>
          <a:ln w="9525">
            <a:solidFill>
              <a:schemeClr val="tx1"/>
            </a:solidFill>
            <a:miter lim="800000"/>
            <a:headEnd/>
            <a:tailEnd/>
          </a:ln>
        </p:spPr>
        <p:txBody>
          <a:bodyPr wrap="none" anchor="ctr"/>
          <a:lstStyle/>
          <a:p>
            <a:pPr eaLnBrk="0" hangingPunct="0"/>
            <a:endParaRPr lang="en-US"/>
          </a:p>
        </p:txBody>
      </p:sp>
      <p:sp>
        <p:nvSpPr>
          <p:cNvPr id="1031" name="Rectangle 10"/>
          <p:cNvSpPr>
            <a:spLocks noChangeArrowheads="1"/>
          </p:cNvSpPr>
          <p:nvPr/>
        </p:nvSpPr>
        <p:spPr bwMode="auto">
          <a:xfrm>
            <a:off x="0" y="6696075"/>
            <a:ext cx="9144000" cy="152400"/>
          </a:xfrm>
          <a:prstGeom prst="rect">
            <a:avLst/>
          </a:prstGeom>
          <a:solidFill>
            <a:srgbClr val="333399"/>
          </a:solidFill>
          <a:ln w="9525">
            <a:solidFill>
              <a:schemeClr val="tx1"/>
            </a:solidFill>
            <a:miter lim="800000"/>
            <a:headEnd/>
            <a:tailEnd/>
          </a:ln>
        </p:spPr>
        <p:txBody>
          <a:bodyPr wrap="none" anchor="ctr"/>
          <a:lstStyle/>
          <a:p>
            <a:pPr eaLnBrk="0" hangingPunct="0"/>
            <a:endParaRPr lang="en-US"/>
          </a:p>
        </p:txBody>
      </p:sp>
      <p:pic>
        <p:nvPicPr>
          <p:cNvPr id="8" name="Picture 7" descr="SABOT LOGO FINAL.jpg"/>
          <p:cNvPicPr>
            <a:picLocks noChangeAspect="1"/>
          </p:cNvPicPr>
          <p:nvPr/>
        </p:nvPicPr>
        <p:blipFill>
          <a:blip r:embed="rId6" cstate="print"/>
          <a:srcRect/>
          <a:stretch>
            <a:fillRect/>
          </a:stretch>
        </p:blipFill>
        <p:spPr bwMode="auto">
          <a:xfrm>
            <a:off x="0" y="0"/>
            <a:ext cx="2371725" cy="1725613"/>
          </a:xfrm>
          <a:prstGeom prst="rect">
            <a:avLst/>
          </a:prstGeom>
          <a:noFill/>
          <a:ln w="9525">
            <a:noFill/>
            <a:miter lim="800000"/>
            <a:headEnd/>
            <a:tailEnd/>
          </a:ln>
        </p:spPr>
      </p:pic>
      <p:pic>
        <p:nvPicPr>
          <p:cNvPr id="9" name="Picture 8" descr="D9LOGO_4.jpg"/>
          <p:cNvPicPr>
            <a:picLocks noChangeAspect="1"/>
          </p:cNvPicPr>
          <p:nvPr/>
        </p:nvPicPr>
        <p:blipFill>
          <a:blip r:embed="rId7" cstate="print"/>
          <a:srcRect/>
          <a:stretch>
            <a:fillRect/>
          </a:stretch>
        </p:blipFill>
        <p:spPr bwMode="auto">
          <a:xfrm>
            <a:off x="7086600" y="1"/>
            <a:ext cx="2057400" cy="1625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0"/>
            <a:ext cx="8305800" cy="2057400"/>
          </a:xfrm>
        </p:spPr>
        <p:txBody>
          <a:bodyPr/>
          <a:lstStyle/>
          <a:p>
            <a:pPr eaLnBrk="1" hangingPunct="1"/>
            <a:r>
              <a:rPr lang="en-US" sz="3600" b="1" u="sng" smtClean="0">
                <a:solidFill>
                  <a:schemeClr val="tx1"/>
                </a:solidFill>
                <a:latin typeface="Constantia" pitchFamily="18" charset="0"/>
                <a:cs typeface="Times New Roman" pitchFamily="18" charset="0"/>
              </a:rPr>
              <a:t>PPE TEMPERATURE REQUIREMENTS</a:t>
            </a:r>
            <a:r>
              <a:rPr lang="en-US" sz="3600" smtClean="0">
                <a:solidFill>
                  <a:schemeClr val="tx1"/>
                </a:solidFill>
                <a:latin typeface="Constantia" pitchFamily="18" charset="0"/>
              </a:rPr>
              <a:t/>
            </a:r>
            <a:br>
              <a:rPr lang="en-US" sz="3600" smtClean="0">
                <a:solidFill>
                  <a:schemeClr val="tx1"/>
                </a:solidFill>
                <a:latin typeface="Constantia" pitchFamily="18" charset="0"/>
              </a:rPr>
            </a:br>
            <a:endParaRPr lang="en-US" smtClean="0"/>
          </a:p>
        </p:txBody>
      </p:sp>
      <p:pic>
        <p:nvPicPr>
          <p:cNvPr id="21507" name="Picture 1"/>
          <p:cNvPicPr>
            <a:picLocks noChangeAspect="1" noChangeArrowheads="1"/>
          </p:cNvPicPr>
          <p:nvPr/>
        </p:nvPicPr>
        <p:blipFill>
          <a:blip r:embed="rId2" cstate="print"/>
          <a:srcRect/>
          <a:stretch>
            <a:fillRect/>
          </a:stretch>
        </p:blipFill>
        <p:spPr bwMode="auto">
          <a:xfrm>
            <a:off x="1371600" y="1514475"/>
            <a:ext cx="5114925" cy="5343525"/>
          </a:xfrm>
          <a:prstGeom prst="rect">
            <a:avLst/>
          </a:prstGeom>
          <a:noFill/>
          <a:ln w="9525">
            <a:noFill/>
            <a:miter lim="800000"/>
            <a:headEnd/>
            <a:tailEnd/>
          </a:ln>
        </p:spPr>
      </p:pic>
      <p:pic>
        <p:nvPicPr>
          <p:cNvPr id="4" name="Picture 3" descr="SABOT LOGO FINAL.jpg"/>
          <p:cNvPicPr>
            <a:picLocks noChangeAspect="1"/>
          </p:cNvPicPr>
          <p:nvPr/>
        </p:nvPicPr>
        <p:blipFill>
          <a:blip r:embed="rId3" cstate="print"/>
          <a:srcRect/>
          <a:stretch>
            <a:fillRect/>
          </a:stretch>
        </p:blipFill>
        <p:spPr bwMode="auto">
          <a:xfrm>
            <a:off x="0" y="0"/>
            <a:ext cx="2371725" cy="1725613"/>
          </a:xfrm>
          <a:prstGeom prst="rect">
            <a:avLst/>
          </a:prstGeom>
          <a:noFill/>
          <a:ln w="9525">
            <a:noFill/>
            <a:miter lim="800000"/>
            <a:headEnd/>
            <a:tailEnd/>
          </a:ln>
        </p:spPr>
      </p:pic>
      <p:pic>
        <p:nvPicPr>
          <p:cNvPr id="5" name="Picture 4" descr="D9LOGO_4.jpg"/>
          <p:cNvPicPr>
            <a:picLocks noChangeAspect="1"/>
          </p:cNvPicPr>
          <p:nvPr/>
        </p:nvPicPr>
        <p:blipFill>
          <a:blip r:embed="rId4" cstate="print"/>
          <a:srcRect/>
          <a:stretch>
            <a:fillRect/>
          </a:stretch>
        </p:blipFill>
        <p:spPr bwMode="auto">
          <a:xfrm>
            <a:off x="7086600" y="1"/>
            <a:ext cx="2057400" cy="1625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457200"/>
            <a:ext cx="7772400" cy="1143000"/>
          </a:xfrm>
        </p:spPr>
        <p:txBody>
          <a:bodyPr/>
          <a:lstStyle/>
          <a:p>
            <a:r>
              <a:rPr lang="en-US" sz="3600" b="1" smtClean="0">
                <a:solidFill>
                  <a:srgbClr val="3366FF"/>
                </a:solidFill>
                <a:latin typeface="Arial" charset="0"/>
              </a:rPr>
              <a:t>INSPECTIONS</a:t>
            </a:r>
          </a:p>
        </p:txBody>
      </p:sp>
      <p:sp>
        <p:nvSpPr>
          <p:cNvPr id="22531" name="Rectangle 3"/>
          <p:cNvSpPr>
            <a:spLocks noGrp="1" noChangeArrowheads="1"/>
          </p:cNvSpPr>
          <p:nvPr>
            <p:ph type="body" idx="1"/>
          </p:nvPr>
        </p:nvSpPr>
        <p:spPr>
          <a:xfrm>
            <a:off x="762000" y="2209800"/>
            <a:ext cx="7772400" cy="685800"/>
          </a:xfrm>
        </p:spPr>
        <p:txBody>
          <a:bodyPr/>
          <a:lstStyle/>
          <a:p>
            <a:pPr>
              <a:buClr>
                <a:srgbClr val="FF0000"/>
              </a:buClr>
            </a:pPr>
            <a:r>
              <a:rPr lang="en-US" sz="2800" u="sng" smtClean="0">
                <a:solidFill>
                  <a:srgbClr val="3366FF"/>
                </a:solidFill>
                <a:latin typeface="Arial" charset="0"/>
              </a:rPr>
              <a:t>When do we inspect PPE gear?</a:t>
            </a:r>
          </a:p>
        </p:txBody>
      </p:sp>
      <p:sp>
        <p:nvSpPr>
          <p:cNvPr id="113672" name="Rectangle 8"/>
          <p:cNvSpPr>
            <a:spLocks noChangeArrowheads="1"/>
          </p:cNvSpPr>
          <p:nvPr/>
        </p:nvSpPr>
        <p:spPr bwMode="auto">
          <a:xfrm>
            <a:off x="914400" y="3200400"/>
            <a:ext cx="7772400" cy="1371600"/>
          </a:xfrm>
          <a:prstGeom prst="rect">
            <a:avLst/>
          </a:prstGeom>
          <a:noFill/>
          <a:ln w="9525">
            <a:noFill/>
            <a:miter lim="800000"/>
            <a:headEnd/>
            <a:tailEnd/>
          </a:ln>
        </p:spPr>
        <p:txBody>
          <a:bodyPr lIns="92075" tIns="46038" rIns="92075" bIns="46038"/>
          <a:lstStyle/>
          <a:p>
            <a:pPr marL="342900" indent="-342900" eaLnBrk="0" hangingPunct="0">
              <a:spcBef>
                <a:spcPct val="20000"/>
              </a:spcBef>
              <a:buClr>
                <a:srgbClr val="FF0000"/>
              </a:buClr>
            </a:pPr>
            <a:r>
              <a:rPr lang="en-US" sz="2800" b="1" i="1">
                <a:solidFill>
                  <a:srgbClr val="FF0000"/>
                </a:solidFill>
                <a:latin typeface="Arial" charset="0"/>
              </a:rPr>
              <a:t>  Semi-Annually, and before </a:t>
            </a:r>
          </a:p>
          <a:p>
            <a:pPr marL="342900" indent="-342900" eaLnBrk="0" hangingPunct="0">
              <a:spcBef>
                <a:spcPct val="20000"/>
              </a:spcBef>
              <a:buClr>
                <a:srgbClr val="FF0000"/>
              </a:buClr>
            </a:pPr>
            <a:r>
              <a:rPr lang="en-US" sz="2800" b="1" i="1">
                <a:solidFill>
                  <a:srgbClr val="FF0000"/>
                </a:solidFill>
                <a:latin typeface="Arial" charset="0"/>
              </a:rPr>
              <a:t>  and after every use.</a:t>
            </a:r>
          </a:p>
        </p:txBody>
      </p:sp>
      <p:pic>
        <p:nvPicPr>
          <p:cNvPr id="5" name="Picture 4" descr="SABOT LOGO FINAL.jpg"/>
          <p:cNvPicPr>
            <a:picLocks noChangeAspect="1"/>
          </p:cNvPicPr>
          <p:nvPr/>
        </p:nvPicPr>
        <p:blipFill>
          <a:blip r:embed="rId2" cstate="print"/>
          <a:srcRect/>
          <a:stretch>
            <a:fillRect/>
          </a:stretch>
        </p:blipFill>
        <p:spPr bwMode="auto">
          <a:xfrm>
            <a:off x="0" y="0"/>
            <a:ext cx="2371725" cy="1725613"/>
          </a:xfrm>
          <a:prstGeom prst="rect">
            <a:avLst/>
          </a:prstGeom>
          <a:noFill/>
          <a:ln w="9525">
            <a:noFill/>
            <a:miter lim="800000"/>
            <a:headEnd/>
            <a:tailEnd/>
          </a:ln>
        </p:spPr>
      </p:pic>
      <p:pic>
        <p:nvPicPr>
          <p:cNvPr id="6" name="Picture 5" descr="D9LOGO_4.jpg"/>
          <p:cNvPicPr>
            <a:picLocks noChangeAspect="1"/>
          </p:cNvPicPr>
          <p:nvPr/>
        </p:nvPicPr>
        <p:blipFill>
          <a:blip r:embed="rId3" cstate="print"/>
          <a:srcRect/>
          <a:stretch>
            <a:fillRect/>
          </a:stretch>
        </p:blipFill>
        <p:spPr bwMode="auto">
          <a:xfrm>
            <a:off x="7086600" y="1"/>
            <a:ext cx="2057400" cy="16259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3672"/>
                                        </p:tgtEl>
                                        <p:attrNameLst>
                                          <p:attrName>style.visibility</p:attrName>
                                        </p:attrNameLst>
                                      </p:cBhvr>
                                      <p:to>
                                        <p:strVal val="visible"/>
                                      </p:to>
                                    </p:set>
                                    <p:anim calcmode="lin" valueType="num">
                                      <p:cBhvr additive="base">
                                        <p:cTn id="7" dur="500" fill="hold"/>
                                        <p:tgtEl>
                                          <p:spTgt spid="113672"/>
                                        </p:tgtEl>
                                        <p:attrNameLst>
                                          <p:attrName>ppt_x</p:attrName>
                                        </p:attrNameLst>
                                      </p:cBhvr>
                                      <p:tavLst>
                                        <p:tav tm="0">
                                          <p:val>
                                            <p:strVal val="1+#ppt_w/2"/>
                                          </p:val>
                                        </p:tav>
                                        <p:tav tm="100000">
                                          <p:val>
                                            <p:strVal val="#ppt_x"/>
                                          </p:val>
                                        </p:tav>
                                      </p:tavLst>
                                    </p:anim>
                                    <p:anim calcmode="lin" valueType="num">
                                      <p:cBhvr additive="base">
                                        <p:cTn id="8" dur="500" fill="hold"/>
                                        <p:tgtEl>
                                          <p:spTgt spid="1136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2"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457200"/>
            <a:ext cx="7772400" cy="1143000"/>
          </a:xfrm>
        </p:spPr>
        <p:txBody>
          <a:bodyPr/>
          <a:lstStyle/>
          <a:p>
            <a:r>
              <a:rPr lang="en-US" sz="3600" b="1" smtClean="0">
                <a:solidFill>
                  <a:srgbClr val="3366FF"/>
                </a:solidFill>
                <a:latin typeface="Arial" charset="0"/>
              </a:rPr>
              <a:t>INSPECTIONS</a:t>
            </a:r>
          </a:p>
        </p:txBody>
      </p:sp>
      <p:sp>
        <p:nvSpPr>
          <p:cNvPr id="23555" name="Rectangle 3"/>
          <p:cNvSpPr>
            <a:spLocks noGrp="1" noChangeArrowheads="1"/>
          </p:cNvSpPr>
          <p:nvPr>
            <p:ph type="body" idx="1"/>
          </p:nvPr>
        </p:nvSpPr>
        <p:spPr>
          <a:xfrm>
            <a:off x="762000" y="2209800"/>
            <a:ext cx="7772400" cy="685800"/>
          </a:xfrm>
        </p:spPr>
        <p:txBody>
          <a:bodyPr/>
          <a:lstStyle/>
          <a:p>
            <a:pPr>
              <a:buClr>
                <a:srgbClr val="FF0000"/>
              </a:buClr>
            </a:pPr>
            <a:r>
              <a:rPr lang="en-US" sz="2800" u="sng" smtClean="0">
                <a:solidFill>
                  <a:srgbClr val="3366FF"/>
                </a:solidFill>
                <a:latin typeface="Arial" charset="0"/>
              </a:rPr>
              <a:t>Why do we inspect PPE gear?</a:t>
            </a:r>
          </a:p>
        </p:txBody>
      </p:sp>
      <p:sp>
        <p:nvSpPr>
          <p:cNvPr id="147464" name="Rectangle 8"/>
          <p:cNvSpPr>
            <a:spLocks noChangeArrowheads="1"/>
          </p:cNvSpPr>
          <p:nvPr/>
        </p:nvSpPr>
        <p:spPr bwMode="auto">
          <a:xfrm>
            <a:off x="914400" y="3200400"/>
            <a:ext cx="7772400" cy="1371600"/>
          </a:xfrm>
          <a:prstGeom prst="rect">
            <a:avLst/>
          </a:prstGeom>
          <a:noFill/>
          <a:ln w="9525">
            <a:noFill/>
            <a:miter lim="800000"/>
            <a:headEnd/>
            <a:tailEnd/>
          </a:ln>
        </p:spPr>
        <p:txBody>
          <a:bodyPr lIns="92075" tIns="46038" rIns="92075" bIns="46038"/>
          <a:lstStyle/>
          <a:p>
            <a:pPr marL="342900" indent="-342900" eaLnBrk="0" hangingPunct="0">
              <a:spcBef>
                <a:spcPct val="20000"/>
              </a:spcBef>
              <a:buClr>
                <a:srgbClr val="FF0000"/>
              </a:buClr>
            </a:pPr>
            <a:r>
              <a:rPr lang="en-US" sz="3200">
                <a:solidFill>
                  <a:schemeClr val="accent2"/>
                </a:solidFill>
              </a:rPr>
              <a:t>  </a:t>
            </a:r>
            <a:r>
              <a:rPr lang="en-US" sz="2800" b="1" i="1">
                <a:solidFill>
                  <a:srgbClr val="FF0000"/>
                </a:solidFill>
                <a:latin typeface="Arial" charset="0"/>
              </a:rPr>
              <a:t>For your safety and the safety of your crew and passenger’s.</a:t>
            </a:r>
          </a:p>
        </p:txBody>
      </p:sp>
      <p:pic>
        <p:nvPicPr>
          <p:cNvPr id="5" name="Picture 4" descr="SABOT LOGO FINAL.jpg"/>
          <p:cNvPicPr>
            <a:picLocks noChangeAspect="1"/>
          </p:cNvPicPr>
          <p:nvPr/>
        </p:nvPicPr>
        <p:blipFill>
          <a:blip r:embed="rId2" cstate="print"/>
          <a:srcRect/>
          <a:stretch>
            <a:fillRect/>
          </a:stretch>
        </p:blipFill>
        <p:spPr bwMode="auto">
          <a:xfrm>
            <a:off x="0" y="0"/>
            <a:ext cx="2371725" cy="1725613"/>
          </a:xfrm>
          <a:prstGeom prst="rect">
            <a:avLst/>
          </a:prstGeom>
          <a:noFill/>
          <a:ln w="9525">
            <a:noFill/>
            <a:miter lim="800000"/>
            <a:headEnd/>
            <a:tailEnd/>
          </a:ln>
        </p:spPr>
      </p:pic>
      <p:pic>
        <p:nvPicPr>
          <p:cNvPr id="6" name="Picture 5" descr="D9LOGO_4.jpg"/>
          <p:cNvPicPr>
            <a:picLocks noChangeAspect="1"/>
          </p:cNvPicPr>
          <p:nvPr/>
        </p:nvPicPr>
        <p:blipFill>
          <a:blip r:embed="rId3" cstate="print"/>
          <a:srcRect/>
          <a:stretch>
            <a:fillRect/>
          </a:stretch>
        </p:blipFill>
        <p:spPr bwMode="auto">
          <a:xfrm>
            <a:off x="7086600" y="1"/>
            <a:ext cx="2057400" cy="16259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7464"/>
                                        </p:tgtEl>
                                        <p:attrNameLst>
                                          <p:attrName>style.visibility</p:attrName>
                                        </p:attrNameLst>
                                      </p:cBhvr>
                                      <p:to>
                                        <p:strVal val="visible"/>
                                      </p:to>
                                    </p:set>
                                    <p:anim calcmode="lin" valueType="num">
                                      <p:cBhvr additive="base">
                                        <p:cTn id="7" dur="500" fill="hold"/>
                                        <p:tgtEl>
                                          <p:spTgt spid="147464"/>
                                        </p:tgtEl>
                                        <p:attrNameLst>
                                          <p:attrName>ppt_x</p:attrName>
                                        </p:attrNameLst>
                                      </p:cBhvr>
                                      <p:tavLst>
                                        <p:tav tm="0">
                                          <p:val>
                                            <p:strVal val="1+#ppt_w/2"/>
                                          </p:val>
                                        </p:tav>
                                        <p:tav tm="100000">
                                          <p:val>
                                            <p:strVal val="#ppt_x"/>
                                          </p:val>
                                        </p:tav>
                                      </p:tavLst>
                                    </p:anim>
                                    <p:anim calcmode="lin" valueType="num">
                                      <p:cBhvr additive="base">
                                        <p:cTn id="8" dur="500" fill="hold"/>
                                        <p:tgtEl>
                                          <p:spTgt spid="1474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457200"/>
            <a:ext cx="7772400" cy="1143000"/>
          </a:xfrm>
        </p:spPr>
        <p:txBody>
          <a:bodyPr/>
          <a:lstStyle/>
          <a:p>
            <a:r>
              <a:rPr lang="en-US" sz="3600" b="1" smtClean="0">
                <a:solidFill>
                  <a:srgbClr val="3366FF"/>
                </a:solidFill>
                <a:latin typeface="Arial" charset="0"/>
              </a:rPr>
              <a:t>INSPECTIONS</a:t>
            </a:r>
          </a:p>
        </p:txBody>
      </p:sp>
      <p:sp>
        <p:nvSpPr>
          <p:cNvPr id="24579" name="Rectangle 3"/>
          <p:cNvSpPr>
            <a:spLocks noGrp="1" noChangeArrowheads="1"/>
          </p:cNvSpPr>
          <p:nvPr>
            <p:ph type="body" idx="1"/>
          </p:nvPr>
        </p:nvSpPr>
        <p:spPr>
          <a:xfrm>
            <a:off x="762000" y="2209800"/>
            <a:ext cx="7772400" cy="685800"/>
          </a:xfrm>
        </p:spPr>
        <p:txBody>
          <a:bodyPr/>
          <a:lstStyle/>
          <a:p>
            <a:pPr>
              <a:buClr>
                <a:srgbClr val="FF0000"/>
              </a:buClr>
            </a:pPr>
            <a:r>
              <a:rPr lang="en-US" sz="2800" u="sng" smtClean="0">
                <a:solidFill>
                  <a:srgbClr val="3366FF"/>
                </a:solidFill>
                <a:latin typeface="Arial" charset="0"/>
              </a:rPr>
              <a:t>What are we looking for?</a:t>
            </a:r>
          </a:p>
        </p:txBody>
      </p:sp>
      <p:sp>
        <p:nvSpPr>
          <p:cNvPr id="148488" name="Rectangle 8"/>
          <p:cNvSpPr>
            <a:spLocks noChangeArrowheads="1"/>
          </p:cNvSpPr>
          <p:nvPr/>
        </p:nvSpPr>
        <p:spPr bwMode="auto">
          <a:xfrm>
            <a:off x="914400" y="3200400"/>
            <a:ext cx="7772400" cy="1371600"/>
          </a:xfrm>
          <a:prstGeom prst="rect">
            <a:avLst/>
          </a:prstGeom>
          <a:noFill/>
          <a:ln w="9525">
            <a:noFill/>
            <a:miter lim="800000"/>
            <a:headEnd/>
            <a:tailEnd/>
          </a:ln>
        </p:spPr>
        <p:txBody>
          <a:bodyPr lIns="92075" tIns="46038" rIns="92075" bIns="46038"/>
          <a:lstStyle/>
          <a:p>
            <a:pPr marL="342900" indent="-342900" eaLnBrk="0" hangingPunct="0">
              <a:spcBef>
                <a:spcPct val="20000"/>
              </a:spcBef>
              <a:buClr>
                <a:srgbClr val="FF0000"/>
              </a:buClr>
            </a:pPr>
            <a:r>
              <a:rPr lang="en-US" sz="3200">
                <a:solidFill>
                  <a:schemeClr val="accent2"/>
                </a:solidFill>
              </a:rPr>
              <a:t>  </a:t>
            </a:r>
            <a:r>
              <a:rPr lang="en-US" sz="2800" b="1" i="1">
                <a:solidFill>
                  <a:srgbClr val="FF0000"/>
                </a:solidFill>
                <a:latin typeface="Arial" charset="0"/>
              </a:rPr>
              <a:t>Rips, tears, zipper lock, rust, missing gear or broken clips, faded letters etc…</a:t>
            </a:r>
          </a:p>
        </p:txBody>
      </p:sp>
      <p:pic>
        <p:nvPicPr>
          <p:cNvPr id="5" name="Picture 4" descr="SABOT LOGO FINAL.jpg"/>
          <p:cNvPicPr>
            <a:picLocks noChangeAspect="1"/>
          </p:cNvPicPr>
          <p:nvPr/>
        </p:nvPicPr>
        <p:blipFill>
          <a:blip r:embed="rId2" cstate="print"/>
          <a:srcRect/>
          <a:stretch>
            <a:fillRect/>
          </a:stretch>
        </p:blipFill>
        <p:spPr bwMode="auto">
          <a:xfrm>
            <a:off x="0" y="0"/>
            <a:ext cx="2371725" cy="1725613"/>
          </a:xfrm>
          <a:prstGeom prst="rect">
            <a:avLst/>
          </a:prstGeom>
          <a:noFill/>
          <a:ln w="9525">
            <a:noFill/>
            <a:miter lim="800000"/>
            <a:headEnd/>
            <a:tailEnd/>
          </a:ln>
        </p:spPr>
      </p:pic>
      <p:pic>
        <p:nvPicPr>
          <p:cNvPr id="6" name="Picture 5" descr="D9LOGO_4.jpg"/>
          <p:cNvPicPr>
            <a:picLocks noChangeAspect="1"/>
          </p:cNvPicPr>
          <p:nvPr/>
        </p:nvPicPr>
        <p:blipFill>
          <a:blip r:embed="rId3" cstate="print"/>
          <a:srcRect/>
          <a:stretch>
            <a:fillRect/>
          </a:stretch>
        </p:blipFill>
        <p:spPr bwMode="auto">
          <a:xfrm>
            <a:off x="7086600" y="1"/>
            <a:ext cx="2057400" cy="16259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8488"/>
                                        </p:tgtEl>
                                        <p:attrNameLst>
                                          <p:attrName>style.visibility</p:attrName>
                                        </p:attrNameLst>
                                      </p:cBhvr>
                                      <p:to>
                                        <p:strVal val="visible"/>
                                      </p:to>
                                    </p:set>
                                    <p:anim calcmode="lin" valueType="num">
                                      <p:cBhvr additive="base">
                                        <p:cTn id="7" dur="500" fill="hold"/>
                                        <p:tgtEl>
                                          <p:spTgt spid="148488"/>
                                        </p:tgtEl>
                                        <p:attrNameLst>
                                          <p:attrName>ppt_x</p:attrName>
                                        </p:attrNameLst>
                                      </p:cBhvr>
                                      <p:tavLst>
                                        <p:tav tm="0">
                                          <p:val>
                                            <p:strVal val="1+#ppt_w/2"/>
                                          </p:val>
                                        </p:tav>
                                        <p:tav tm="100000">
                                          <p:val>
                                            <p:strVal val="#ppt_x"/>
                                          </p:val>
                                        </p:tav>
                                      </p:tavLst>
                                    </p:anim>
                                    <p:anim calcmode="lin" valueType="num">
                                      <p:cBhvr additive="base">
                                        <p:cTn id="8" dur="500" fill="hold"/>
                                        <p:tgtEl>
                                          <p:spTgt spid="1484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457200"/>
            <a:ext cx="7772400" cy="1143000"/>
          </a:xfrm>
        </p:spPr>
        <p:txBody>
          <a:bodyPr/>
          <a:lstStyle/>
          <a:p>
            <a:r>
              <a:rPr lang="en-US" sz="3600" b="1" smtClean="0">
                <a:solidFill>
                  <a:srgbClr val="3366FF"/>
                </a:solidFill>
                <a:latin typeface="Arial" charset="0"/>
              </a:rPr>
              <a:t>INSPECTIONS</a:t>
            </a:r>
          </a:p>
        </p:txBody>
      </p:sp>
      <p:sp>
        <p:nvSpPr>
          <p:cNvPr id="25603" name="Rectangle 3"/>
          <p:cNvSpPr>
            <a:spLocks noGrp="1" noChangeArrowheads="1"/>
          </p:cNvSpPr>
          <p:nvPr>
            <p:ph type="body" idx="1"/>
          </p:nvPr>
        </p:nvSpPr>
        <p:spPr>
          <a:xfrm>
            <a:off x="609600" y="1828800"/>
            <a:ext cx="7772400" cy="685800"/>
          </a:xfrm>
        </p:spPr>
        <p:txBody>
          <a:bodyPr/>
          <a:lstStyle/>
          <a:p>
            <a:pPr>
              <a:buClr>
                <a:srgbClr val="FF0000"/>
              </a:buClr>
            </a:pPr>
            <a:r>
              <a:rPr lang="en-US" sz="2800" u="sng" dirty="0" smtClean="0">
                <a:solidFill>
                  <a:srgbClr val="3366FF"/>
                </a:solidFill>
                <a:latin typeface="Arial" charset="0"/>
              </a:rPr>
              <a:t>Who is responsible for inspecting PPE?</a:t>
            </a:r>
          </a:p>
        </p:txBody>
      </p:sp>
      <p:sp>
        <p:nvSpPr>
          <p:cNvPr id="149512" name="Rectangle 8"/>
          <p:cNvSpPr>
            <a:spLocks noChangeArrowheads="1"/>
          </p:cNvSpPr>
          <p:nvPr/>
        </p:nvSpPr>
        <p:spPr bwMode="auto">
          <a:xfrm>
            <a:off x="609600" y="2362200"/>
            <a:ext cx="7772400" cy="990600"/>
          </a:xfrm>
          <a:prstGeom prst="rect">
            <a:avLst/>
          </a:prstGeom>
          <a:noFill/>
          <a:ln w="9525">
            <a:noFill/>
            <a:miter lim="800000"/>
            <a:headEnd/>
            <a:tailEnd/>
          </a:ln>
        </p:spPr>
        <p:txBody>
          <a:bodyPr lIns="92075" tIns="46038" rIns="92075" bIns="46038"/>
          <a:lstStyle/>
          <a:p>
            <a:pPr marL="342900" indent="-342900" eaLnBrk="0" hangingPunct="0">
              <a:spcBef>
                <a:spcPct val="20000"/>
              </a:spcBef>
              <a:buClr>
                <a:srgbClr val="FF0000"/>
              </a:buClr>
            </a:pPr>
            <a:r>
              <a:rPr lang="en-US" sz="2800" b="1" i="1" dirty="0">
                <a:solidFill>
                  <a:srgbClr val="FF0000"/>
                </a:solidFill>
                <a:latin typeface="Arial" charset="0"/>
              </a:rPr>
              <a:t>   </a:t>
            </a:r>
            <a:r>
              <a:rPr lang="en-US" sz="2800" b="1" dirty="0">
                <a:solidFill>
                  <a:srgbClr val="FF0000"/>
                </a:solidFill>
                <a:latin typeface="Arial" charset="0"/>
              </a:rPr>
              <a:t>-R&amp;S Officer for semi-annual inspections,  -Each individual whom is issued PPE, prior to and after each mission.</a:t>
            </a:r>
          </a:p>
          <a:p>
            <a:pPr marL="342900" indent="-342900" eaLnBrk="0" hangingPunct="0">
              <a:spcBef>
                <a:spcPct val="20000"/>
              </a:spcBef>
              <a:buClr>
                <a:srgbClr val="FF0000"/>
              </a:buClr>
            </a:pPr>
            <a:r>
              <a:rPr lang="en-US" sz="2800" b="1" i="1" dirty="0">
                <a:solidFill>
                  <a:srgbClr val="FF0000"/>
                </a:solidFill>
                <a:latin typeface="Arial" charset="0"/>
              </a:rPr>
              <a:t>   </a:t>
            </a:r>
            <a:r>
              <a:rPr lang="en-US" dirty="0">
                <a:solidFill>
                  <a:srgbClr val="3366FF"/>
                </a:solidFill>
                <a:latin typeface="Arial" charset="0"/>
              </a:rPr>
              <a:t>The R&amp;S Officer ensures that all PPE inspections are conducted on time and all deficiencies are noted and/or corrected.  All PPE inspections must be logged on inspection forms and the OTO office must be notified of all results.</a:t>
            </a:r>
          </a:p>
        </p:txBody>
      </p:sp>
      <p:pic>
        <p:nvPicPr>
          <p:cNvPr id="5" name="Picture 4" descr="SABOT LOGO FINAL.jpg"/>
          <p:cNvPicPr>
            <a:picLocks noChangeAspect="1"/>
          </p:cNvPicPr>
          <p:nvPr/>
        </p:nvPicPr>
        <p:blipFill>
          <a:blip r:embed="rId2" cstate="print"/>
          <a:srcRect/>
          <a:stretch>
            <a:fillRect/>
          </a:stretch>
        </p:blipFill>
        <p:spPr bwMode="auto">
          <a:xfrm>
            <a:off x="0" y="0"/>
            <a:ext cx="2371725" cy="1725613"/>
          </a:xfrm>
          <a:prstGeom prst="rect">
            <a:avLst/>
          </a:prstGeom>
          <a:noFill/>
          <a:ln w="9525">
            <a:noFill/>
            <a:miter lim="800000"/>
            <a:headEnd/>
            <a:tailEnd/>
          </a:ln>
        </p:spPr>
      </p:pic>
      <p:pic>
        <p:nvPicPr>
          <p:cNvPr id="6" name="Picture 5" descr="D9LOGO_4.jpg"/>
          <p:cNvPicPr>
            <a:picLocks noChangeAspect="1"/>
          </p:cNvPicPr>
          <p:nvPr/>
        </p:nvPicPr>
        <p:blipFill>
          <a:blip r:embed="rId3" cstate="print"/>
          <a:srcRect/>
          <a:stretch>
            <a:fillRect/>
          </a:stretch>
        </p:blipFill>
        <p:spPr bwMode="auto">
          <a:xfrm>
            <a:off x="7086600" y="1"/>
            <a:ext cx="2057400" cy="16259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9512"/>
                                        </p:tgtEl>
                                        <p:attrNameLst>
                                          <p:attrName>style.visibility</p:attrName>
                                        </p:attrNameLst>
                                      </p:cBhvr>
                                      <p:to>
                                        <p:strVal val="visible"/>
                                      </p:to>
                                    </p:set>
                                    <p:anim calcmode="lin" valueType="num">
                                      <p:cBhvr additive="base">
                                        <p:cTn id="7" dur="500" fill="hold"/>
                                        <p:tgtEl>
                                          <p:spTgt spid="149512"/>
                                        </p:tgtEl>
                                        <p:attrNameLst>
                                          <p:attrName>ppt_x</p:attrName>
                                        </p:attrNameLst>
                                      </p:cBhvr>
                                      <p:tavLst>
                                        <p:tav tm="0">
                                          <p:val>
                                            <p:strVal val="1+#ppt_w/2"/>
                                          </p:val>
                                        </p:tav>
                                        <p:tav tm="100000">
                                          <p:val>
                                            <p:strVal val="#ppt_x"/>
                                          </p:val>
                                        </p:tav>
                                      </p:tavLst>
                                    </p:anim>
                                    <p:anim calcmode="lin" valueType="num">
                                      <p:cBhvr additive="base">
                                        <p:cTn id="8" dur="500" fill="hold"/>
                                        <p:tgtEl>
                                          <p:spTgt spid="1495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2"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457200"/>
            <a:ext cx="7772400" cy="1143000"/>
          </a:xfrm>
        </p:spPr>
        <p:txBody>
          <a:bodyPr/>
          <a:lstStyle/>
          <a:p>
            <a:r>
              <a:rPr lang="en-US" sz="3600" b="1" smtClean="0">
                <a:solidFill>
                  <a:srgbClr val="3366FF"/>
                </a:solidFill>
                <a:latin typeface="Arial" charset="0"/>
              </a:rPr>
              <a:t>PPE WAIVER</a:t>
            </a:r>
          </a:p>
        </p:txBody>
      </p:sp>
      <p:sp>
        <p:nvSpPr>
          <p:cNvPr id="26627" name="Rectangle 3"/>
          <p:cNvSpPr>
            <a:spLocks noGrp="1" noChangeArrowheads="1"/>
          </p:cNvSpPr>
          <p:nvPr>
            <p:ph type="body" idx="1"/>
          </p:nvPr>
        </p:nvSpPr>
        <p:spPr>
          <a:xfrm>
            <a:off x="685800" y="1752600"/>
            <a:ext cx="7772400" cy="685800"/>
          </a:xfrm>
        </p:spPr>
        <p:txBody>
          <a:bodyPr/>
          <a:lstStyle/>
          <a:p>
            <a:pPr>
              <a:buClr>
                <a:srgbClr val="FF0000"/>
              </a:buClr>
            </a:pPr>
            <a:r>
              <a:rPr lang="en-US" sz="2800" u="sng" smtClean="0">
                <a:solidFill>
                  <a:srgbClr val="3366FF"/>
                </a:solidFill>
                <a:latin typeface="Arial" charset="0"/>
              </a:rPr>
              <a:t>What is a PPE waiver?</a:t>
            </a:r>
          </a:p>
        </p:txBody>
      </p:sp>
      <p:sp>
        <p:nvSpPr>
          <p:cNvPr id="150536" name="Rectangle 8"/>
          <p:cNvSpPr>
            <a:spLocks noChangeArrowheads="1"/>
          </p:cNvSpPr>
          <p:nvPr/>
        </p:nvSpPr>
        <p:spPr bwMode="auto">
          <a:xfrm>
            <a:off x="914400" y="2667000"/>
            <a:ext cx="7772400" cy="1371600"/>
          </a:xfrm>
          <a:prstGeom prst="rect">
            <a:avLst/>
          </a:prstGeom>
          <a:noFill/>
          <a:ln w="9525">
            <a:noFill/>
            <a:miter lim="800000"/>
            <a:headEnd/>
            <a:tailEnd/>
          </a:ln>
        </p:spPr>
        <p:txBody>
          <a:bodyPr lIns="92075" tIns="46038" rIns="92075" bIns="46038"/>
          <a:lstStyle/>
          <a:p>
            <a:pPr marL="342900" indent="-342900" eaLnBrk="0" hangingPunct="0">
              <a:spcBef>
                <a:spcPct val="20000"/>
              </a:spcBef>
              <a:buClr>
                <a:srgbClr val="FF0000"/>
              </a:buClr>
            </a:pPr>
            <a:r>
              <a:rPr lang="en-US" sz="3200" dirty="0">
                <a:solidFill>
                  <a:schemeClr val="accent2"/>
                </a:solidFill>
              </a:rPr>
              <a:t>    </a:t>
            </a:r>
            <a:r>
              <a:rPr lang="en-US" sz="2800" b="1" dirty="0">
                <a:solidFill>
                  <a:srgbClr val="FF0000"/>
                </a:solidFill>
                <a:latin typeface="Arial" charset="0"/>
              </a:rPr>
              <a:t>A determination that the risk associated with the crew performance degradation, thermal stress, and environment considerations are offset by the gain   associated by the waiver.</a:t>
            </a:r>
          </a:p>
        </p:txBody>
      </p:sp>
      <p:pic>
        <p:nvPicPr>
          <p:cNvPr id="5" name="Picture 4" descr="SABOT LOGO FINAL.jpg"/>
          <p:cNvPicPr>
            <a:picLocks noChangeAspect="1"/>
          </p:cNvPicPr>
          <p:nvPr/>
        </p:nvPicPr>
        <p:blipFill>
          <a:blip r:embed="rId2" cstate="print"/>
          <a:srcRect/>
          <a:stretch>
            <a:fillRect/>
          </a:stretch>
        </p:blipFill>
        <p:spPr bwMode="auto">
          <a:xfrm>
            <a:off x="0" y="0"/>
            <a:ext cx="2371725" cy="1725613"/>
          </a:xfrm>
          <a:prstGeom prst="rect">
            <a:avLst/>
          </a:prstGeom>
          <a:noFill/>
          <a:ln w="9525">
            <a:noFill/>
            <a:miter lim="800000"/>
            <a:headEnd/>
            <a:tailEnd/>
          </a:ln>
        </p:spPr>
      </p:pic>
      <p:pic>
        <p:nvPicPr>
          <p:cNvPr id="6" name="Picture 5" descr="D9LOGO_4.jpg"/>
          <p:cNvPicPr>
            <a:picLocks noChangeAspect="1"/>
          </p:cNvPicPr>
          <p:nvPr/>
        </p:nvPicPr>
        <p:blipFill>
          <a:blip r:embed="rId3" cstate="print"/>
          <a:srcRect/>
          <a:stretch>
            <a:fillRect/>
          </a:stretch>
        </p:blipFill>
        <p:spPr bwMode="auto">
          <a:xfrm>
            <a:off x="7086600" y="1"/>
            <a:ext cx="2057400" cy="16259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0536"/>
                                        </p:tgtEl>
                                        <p:attrNameLst>
                                          <p:attrName>style.visibility</p:attrName>
                                        </p:attrNameLst>
                                      </p:cBhvr>
                                      <p:to>
                                        <p:strVal val="visible"/>
                                      </p:to>
                                    </p:set>
                                    <p:anim calcmode="lin" valueType="num">
                                      <p:cBhvr additive="base">
                                        <p:cTn id="7" dur="500" fill="hold"/>
                                        <p:tgtEl>
                                          <p:spTgt spid="150536"/>
                                        </p:tgtEl>
                                        <p:attrNameLst>
                                          <p:attrName>ppt_x</p:attrName>
                                        </p:attrNameLst>
                                      </p:cBhvr>
                                      <p:tavLst>
                                        <p:tav tm="0">
                                          <p:val>
                                            <p:strVal val="1+#ppt_w/2"/>
                                          </p:val>
                                        </p:tav>
                                        <p:tav tm="100000">
                                          <p:val>
                                            <p:strVal val="#ppt_x"/>
                                          </p:val>
                                        </p:tav>
                                      </p:tavLst>
                                    </p:anim>
                                    <p:anim calcmode="lin" valueType="num">
                                      <p:cBhvr additive="base">
                                        <p:cTn id="8" dur="500" fill="hold"/>
                                        <p:tgtEl>
                                          <p:spTgt spid="1505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457200"/>
            <a:ext cx="7772400" cy="1143000"/>
          </a:xfrm>
        </p:spPr>
        <p:txBody>
          <a:bodyPr/>
          <a:lstStyle/>
          <a:p>
            <a:r>
              <a:rPr lang="en-US" sz="3600" b="1" smtClean="0">
                <a:solidFill>
                  <a:srgbClr val="3366FF"/>
                </a:solidFill>
                <a:latin typeface="Arial" charset="0"/>
              </a:rPr>
              <a:t>PPE Waiver</a:t>
            </a:r>
          </a:p>
        </p:txBody>
      </p:sp>
      <p:sp>
        <p:nvSpPr>
          <p:cNvPr id="27651" name="Rectangle 3"/>
          <p:cNvSpPr>
            <a:spLocks noGrp="1" noChangeArrowheads="1"/>
          </p:cNvSpPr>
          <p:nvPr>
            <p:ph type="body" idx="1"/>
          </p:nvPr>
        </p:nvSpPr>
        <p:spPr>
          <a:xfrm>
            <a:off x="685800" y="1752600"/>
            <a:ext cx="7772400" cy="685800"/>
          </a:xfrm>
        </p:spPr>
        <p:txBody>
          <a:bodyPr/>
          <a:lstStyle/>
          <a:p>
            <a:pPr>
              <a:buClr>
                <a:srgbClr val="FF0000"/>
              </a:buClr>
            </a:pPr>
            <a:r>
              <a:rPr lang="en-US" sz="2800" u="sng" smtClean="0">
                <a:solidFill>
                  <a:srgbClr val="3366FF"/>
                </a:solidFill>
                <a:latin typeface="Arial" charset="0"/>
              </a:rPr>
              <a:t>Who can grant a PPE waiver?</a:t>
            </a:r>
          </a:p>
        </p:txBody>
      </p:sp>
      <p:sp>
        <p:nvSpPr>
          <p:cNvPr id="152584" name="Rectangle 8"/>
          <p:cNvSpPr>
            <a:spLocks noChangeArrowheads="1"/>
          </p:cNvSpPr>
          <p:nvPr/>
        </p:nvSpPr>
        <p:spPr bwMode="auto">
          <a:xfrm>
            <a:off x="914400" y="2667000"/>
            <a:ext cx="7772400" cy="1371600"/>
          </a:xfrm>
          <a:prstGeom prst="rect">
            <a:avLst/>
          </a:prstGeom>
          <a:noFill/>
          <a:ln w="9525">
            <a:noFill/>
            <a:miter lim="800000"/>
            <a:headEnd/>
            <a:tailEnd/>
          </a:ln>
        </p:spPr>
        <p:txBody>
          <a:bodyPr lIns="92075" tIns="46038" rIns="92075" bIns="46038"/>
          <a:lstStyle/>
          <a:p>
            <a:pPr marL="342900" indent="-342900" eaLnBrk="0" hangingPunct="0">
              <a:spcBef>
                <a:spcPct val="20000"/>
              </a:spcBef>
              <a:buClr>
                <a:srgbClr val="FF0000"/>
              </a:buClr>
            </a:pPr>
            <a:r>
              <a:rPr lang="en-US" sz="3200" dirty="0">
                <a:solidFill>
                  <a:schemeClr val="accent2"/>
                </a:solidFill>
              </a:rPr>
              <a:t>    </a:t>
            </a:r>
            <a:r>
              <a:rPr lang="en-US" b="1" dirty="0">
                <a:solidFill>
                  <a:srgbClr val="FF0000"/>
                </a:solidFill>
                <a:latin typeface="Arial" charset="0"/>
              </a:rPr>
              <a:t>The CO/OIC (OIA), on a mission by mission basis only, may waive the requirement for wearing hypothermia protection devices.</a:t>
            </a:r>
          </a:p>
          <a:p>
            <a:pPr marL="342900" indent="-342900" eaLnBrk="0" hangingPunct="0">
              <a:spcBef>
                <a:spcPct val="20000"/>
              </a:spcBef>
              <a:buClr>
                <a:srgbClr val="FF0000"/>
              </a:buClr>
            </a:pPr>
            <a:r>
              <a:rPr lang="en-US" sz="2800" b="1" dirty="0">
                <a:solidFill>
                  <a:srgbClr val="FF0000"/>
                </a:solidFill>
                <a:latin typeface="Arial" charset="0"/>
              </a:rPr>
              <a:t>   </a:t>
            </a:r>
            <a:r>
              <a:rPr lang="en-US" sz="2800" b="1" u="sng" dirty="0">
                <a:solidFill>
                  <a:srgbClr val="FF0000"/>
                </a:solidFill>
                <a:latin typeface="Arial" charset="0"/>
              </a:rPr>
              <a:t>If a waiver is authorized, the waived gear must be taken underway.</a:t>
            </a:r>
          </a:p>
        </p:txBody>
      </p:sp>
      <p:pic>
        <p:nvPicPr>
          <p:cNvPr id="5" name="Picture 4" descr="SABOT LOGO FINAL.jpg"/>
          <p:cNvPicPr>
            <a:picLocks noChangeAspect="1"/>
          </p:cNvPicPr>
          <p:nvPr/>
        </p:nvPicPr>
        <p:blipFill>
          <a:blip r:embed="rId2" cstate="print"/>
          <a:srcRect/>
          <a:stretch>
            <a:fillRect/>
          </a:stretch>
        </p:blipFill>
        <p:spPr bwMode="auto">
          <a:xfrm>
            <a:off x="0" y="0"/>
            <a:ext cx="2371725" cy="1725613"/>
          </a:xfrm>
          <a:prstGeom prst="rect">
            <a:avLst/>
          </a:prstGeom>
          <a:noFill/>
          <a:ln w="9525">
            <a:noFill/>
            <a:miter lim="800000"/>
            <a:headEnd/>
            <a:tailEnd/>
          </a:ln>
        </p:spPr>
      </p:pic>
      <p:pic>
        <p:nvPicPr>
          <p:cNvPr id="6" name="Picture 5" descr="D9LOGO_4.jpg"/>
          <p:cNvPicPr>
            <a:picLocks noChangeAspect="1"/>
          </p:cNvPicPr>
          <p:nvPr/>
        </p:nvPicPr>
        <p:blipFill>
          <a:blip r:embed="rId3" cstate="print"/>
          <a:srcRect/>
          <a:stretch>
            <a:fillRect/>
          </a:stretch>
        </p:blipFill>
        <p:spPr bwMode="auto">
          <a:xfrm>
            <a:off x="7086600" y="1"/>
            <a:ext cx="2057400" cy="16259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2584"/>
                                        </p:tgtEl>
                                        <p:attrNameLst>
                                          <p:attrName>style.visibility</p:attrName>
                                        </p:attrNameLst>
                                      </p:cBhvr>
                                      <p:to>
                                        <p:strVal val="visible"/>
                                      </p:to>
                                    </p:set>
                                    <p:anim calcmode="lin" valueType="num">
                                      <p:cBhvr additive="base">
                                        <p:cTn id="7" dur="500" fill="hold"/>
                                        <p:tgtEl>
                                          <p:spTgt spid="152584"/>
                                        </p:tgtEl>
                                        <p:attrNameLst>
                                          <p:attrName>ppt_x</p:attrName>
                                        </p:attrNameLst>
                                      </p:cBhvr>
                                      <p:tavLst>
                                        <p:tav tm="0">
                                          <p:val>
                                            <p:strVal val="1+#ppt_w/2"/>
                                          </p:val>
                                        </p:tav>
                                        <p:tav tm="100000">
                                          <p:val>
                                            <p:strVal val="#ppt_x"/>
                                          </p:val>
                                        </p:tav>
                                      </p:tavLst>
                                    </p:anim>
                                    <p:anim calcmode="lin" valueType="num">
                                      <p:cBhvr additive="base">
                                        <p:cTn id="8" dur="500" fill="hold"/>
                                        <p:tgtEl>
                                          <p:spTgt spid="1525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322388" y="88900"/>
            <a:ext cx="6934200" cy="762000"/>
          </a:xfrm>
        </p:spPr>
        <p:txBody>
          <a:bodyPr/>
          <a:lstStyle/>
          <a:p>
            <a:pPr eaLnBrk="1" hangingPunct="1"/>
            <a:r>
              <a:rPr lang="en-US" sz="3600" b="1" smtClean="0">
                <a:solidFill>
                  <a:srgbClr val="FF3300"/>
                </a:solidFill>
              </a:rPr>
              <a:t>Survival Times/Waiver Considerations</a:t>
            </a:r>
          </a:p>
        </p:txBody>
      </p:sp>
      <p:grpSp>
        <p:nvGrpSpPr>
          <p:cNvPr id="28675" name="Group 137"/>
          <p:cNvGrpSpPr>
            <a:grpSpLocks/>
          </p:cNvGrpSpPr>
          <p:nvPr/>
        </p:nvGrpSpPr>
        <p:grpSpPr bwMode="auto">
          <a:xfrm>
            <a:off x="2058988" y="966788"/>
            <a:ext cx="6978650" cy="5541962"/>
            <a:chOff x="1390" y="768"/>
            <a:chExt cx="4130" cy="3247"/>
          </a:xfrm>
        </p:grpSpPr>
        <p:grpSp>
          <p:nvGrpSpPr>
            <p:cNvPr id="28677" name="Group 133"/>
            <p:cNvGrpSpPr>
              <a:grpSpLocks/>
            </p:cNvGrpSpPr>
            <p:nvPr/>
          </p:nvGrpSpPr>
          <p:grpSpPr bwMode="auto">
            <a:xfrm>
              <a:off x="1749" y="822"/>
              <a:ext cx="2274" cy="2947"/>
              <a:chOff x="1749" y="822"/>
              <a:chExt cx="2274" cy="2947"/>
            </a:xfrm>
          </p:grpSpPr>
          <p:sp>
            <p:nvSpPr>
              <p:cNvPr id="28700" name="Rectangle 92"/>
              <p:cNvSpPr>
                <a:spLocks noChangeArrowheads="1"/>
              </p:cNvSpPr>
              <p:nvPr/>
            </p:nvSpPr>
            <p:spPr bwMode="auto">
              <a:xfrm>
                <a:off x="1749" y="822"/>
                <a:ext cx="2274" cy="2661"/>
              </a:xfrm>
              <a:prstGeom prst="rect">
                <a:avLst/>
              </a:prstGeom>
              <a:solidFill>
                <a:srgbClr val="FFFFFF"/>
              </a:solidFill>
              <a:ln w="38100" cmpd="dbl">
                <a:solidFill>
                  <a:srgbClr val="000000"/>
                </a:solidFill>
                <a:miter lim="800000"/>
                <a:headEnd/>
                <a:tailEnd/>
              </a:ln>
            </p:spPr>
            <p:txBody>
              <a:bodyPr/>
              <a:lstStyle/>
              <a:p>
                <a:pPr algn="ctr" eaLnBrk="0" hangingPunct="0"/>
                <a:endParaRPr lang="en-US"/>
              </a:p>
            </p:txBody>
          </p:sp>
          <p:sp>
            <p:nvSpPr>
              <p:cNvPr id="28701" name="Line 93"/>
              <p:cNvSpPr>
                <a:spLocks noChangeShapeType="1"/>
              </p:cNvSpPr>
              <p:nvPr/>
            </p:nvSpPr>
            <p:spPr bwMode="auto">
              <a:xfrm>
                <a:off x="1749" y="3157"/>
                <a:ext cx="2274" cy="0"/>
              </a:xfrm>
              <a:prstGeom prst="line">
                <a:avLst/>
              </a:prstGeom>
              <a:noFill/>
              <a:ln w="12700">
                <a:solidFill>
                  <a:srgbClr val="000000"/>
                </a:solidFill>
                <a:prstDash val="dash"/>
                <a:round/>
                <a:headEnd/>
                <a:tailEnd/>
              </a:ln>
            </p:spPr>
            <p:txBody>
              <a:bodyPr/>
              <a:lstStyle/>
              <a:p>
                <a:endParaRPr lang="en-US"/>
              </a:p>
            </p:txBody>
          </p:sp>
          <p:sp>
            <p:nvSpPr>
              <p:cNvPr id="28702" name="Line 94"/>
              <p:cNvSpPr>
                <a:spLocks noChangeShapeType="1"/>
              </p:cNvSpPr>
              <p:nvPr/>
            </p:nvSpPr>
            <p:spPr bwMode="auto">
              <a:xfrm>
                <a:off x="1749" y="2777"/>
                <a:ext cx="2274" cy="0"/>
              </a:xfrm>
              <a:prstGeom prst="line">
                <a:avLst/>
              </a:prstGeom>
              <a:noFill/>
              <a:ln w="12700">
                <a:solidFill>
                  <a:srgbClr val="000000"/>
                </a:solidFill>
                <a:prstDash val="dash"/>
                <a:round/>
                <a:headEnd/>
                <a:tailEnd/>
              </a:ln>
            </p:spPr>
            <p:txBody>
              <a:bodyPr/>
              <a:lstStyle/>
              <a:p>
                <a:endParaRPr lang="en-US"/>
              </a:p>
            </p:txBody>
          </p:sp>
          <p:sp>
            <p:nvSpPr>
              <p:cNvPr id="28703" name="Line 95"/>
              <p:cNvSpPr>
                <a:spLocks noChangeShapeType="1"/>
              </p:cNvSpPr>
              <p:nvPr/>
            </p:nvSpPr>
            <p:spPr bwMode="auto">
              <a:xfrm>
                <a:off x="1749" y="2397"/>
                <a:ext cx="2274" cy="0"/>
              </a:xfrm>
              <a:prstGeom prst="line">
                <a:avLst/>
              </a:prstGeom>
              <a:noFill/>
              <a:ln w="12700">
                <a:solidFill>
                  <a:srgbClr val="000000"/>
                </a:solidFill>
                <a:prstDash val="dash"/>
                <a:round/>
                <a:headEnd/>
                <a:tailEnd/>
              </a:ln>
            </p:spPr>
            <p:txBody>
              <a:bodyPr/>
              <a:lstStyle/>
              <a:p>
                <a:endParaRPr lang="en-US"/>
              </a:p>
            </p:txBody>
          </p:sp>
          <p:sp>
            <p:nvSpPr>
              <p:cNvPr id="28704" name="Line 96"/>
              <p:cNvSpPr>
                <a:spLocks noChangeShapeType="1"/>
              </p:cNvSpPr>
              <p:nvPr/>
            </p:nvSpPr>
            <p:spPr bwMode="auto">
              <a:xfrm>
                <a:off x="1749" y="2017"/>
                <a:ext cx="2274" cy="0"/>
              </a:xfrm>
              <a:prstGeom prst="line">
                <a:avLst/>
              </a:prstGeom>
              <a:noFill/>
              <a:ln w="12700">
                <a:solidFill>
                  <a:srgbClr val="000000"/>
                </a:solidFill>
                <a:prstDash val="dash"/>
                <a:round/>
                <a:headEnd/>
                <a:tailEnd/>
              </a:ln>
            </p:spPr>
            <p:txBody>
              <a:bodyPr/>
              <a:lstStyle/>
              <a:p>
                <a:endParaRPr lang="en-US"/>
              </a:p>
            </p:txBody>
          </p:sp>
          <p:sp>
            <p:nvSpPr>
              <p:cNvPr id="28705" name="Line 97"/>
              <p:cNvSpPr>
                <a:spLocks noChangeShapeType="1"/>
              </p:cNvSpPr>
              <p:nvPr/>
            </p:nvSpPr>
            <p:spPr bwMode="auto">
              <a:xfrm>
                <a:off x="1749" y="1636"/>
                <a:ext cx="2274" cy="0"/>
              </a:xfrm>
              <a:prstGeom prst="line">
                <a:avLst/>
              </a:prstGeom>
              <a:noFill/>
              <a:ln w="12700">
                <a:solidFill>
                  <a:srgbClr val="000000"/>
                </a:solidFill>
                <a:prstDash val="dash"/>
                <a:round/>
                <a:headEnd/>
                <a:tailEnd/>
              </a:ln>
            </p:spPr>
            <p:txBody>
              <a:bodyPr/>
              <a:lstStyle/>
              <a:p>
                <a:endParaRPr lang="en-US"/>
              </a:p>
            </p:txBody>
          </p:sp>
          <p:sp>
            <p:nvSpPr>
              <p:cNvPr id="28706" name="Line 98"/>
              <p:cNvSpPr>
                <a:spLocks noChangeShapeType="1"/>
              </p:cNvSpPr>
              <p:nvPr/>
            </p:nvSpPr>
            <p:spPr bwMode="auto">
              <a:xfrm>
                <a:off x="1749" y="1256"/>
                <a:ext cx="2274" cy="0"/>
              </a:xfrm>
              <a:prstGeom prst="line">
                <a:avLst/>
              </a:prstGeom>
              <a:noFill/>
              <a:ln w="12700">
                <a:solidFill>
                  <a:srgbClr val="000000"/>
                </a:solidFill>
                <a:prstDash val="dash"/>
                <a:round/>
                <a:headEnd/>
                <a:tailEnd/>
              </a:ln>
            </p:spPr>
            <p:txBody>
              <a:bodyPr/>
              <a:lstStyle/>
              <a:p>
                <a:endParaRPr lang="en-US"/>
              </a:p>
            </p:txBody>
          </p:sp>
          <p:sp>
            <p:nvSpPr>
              <p:cNvPr id="28707" name="Line 99"/>
              <p:cNvSpPr>
                <a:spLocks noChangeShapeType="1"/>
              </p:cNvSpPr>
              <p:nvPr/>
            </p:nvSpPr>
            <p:spPr bwMode="auto">
              <a:xfrm>
                <a:off x="2168" y="822"/>
                <a:ext cx="0" cy="2715"/>
              </a:xfrm>
              <a:prstGeom prst="line">
                <a:avLst/>
              </a:prstGeom>
              <a:noFill/>
              <a:ln w="19050">
                <a:solidFill>
                  <a:srgbClr val="000000"/>
                </a:solidFill>
                <a:prstDash val="dash"/>
                <a:round/>
                <a:headEnd/>
                <a:tailEnd/>
              </a:ln>
            </p:spPr>
            <p:txBody>
              <a:bodyPr/>
              <a:lstStyle/>
              <a:p>
                <a:endParaRPr lang="en-US"/>
              </a:p>
            </p:txBody>
          </p:sp>
          <p:sp>
            <p:nvSpPr>
              <p:cNvPr id="28708" name="Line 100"/>
              <p:cNvSpPr>
                <a:spLocks noChangeShapeType="1"/>
              </p:cNvSpPr>
              <p:nvPr/>
            </p:nvSpPr>
            <p:spPr bwMode="auto">
              <a:xfrm>
                <a:off x="2647" y="822"/>
                <a:ext cx="0" cy="2715"/>
              </a:xfrm>
              <a:prstGeom prst="line">
                <a:avLst/>
              </a:prstGeom>
              <a:noFill/>
              <a:ln w="19050">
                <a:solidFill>
                  <a:srgbClr val="000000"/>
                </a:solidFill>
                <a:prstDash val="dash"/>
                <a:round/>
                <a:headEnd/>
                <a:tailEnd/>
              </a:ln>
            </p:spPr>
            <p:txBody>
              <a:bodyPr/>
              <a:lstStyle/>
              <a:p>
                <a:endParaRPr lang="en-US"/>
              </a:p>
            </p:txBody>
          </p:sp>
          <p:sp>
            <p:nvSpPr>
              <p:cNvPr id="28709" name="Line 101"/>
              <p:cNvSpPr>
                <a:spLocks noChangeShapeType="1"/>
              </p:cNvSpPr>
              <p:nvPr/>
            </p:nvSpPr>
            <p:spPr bwMode="auto">
              <a:xfrm>
                <a:off x="3125" y="822"/>
                <a:ext cx="0" cy="2715"/>
              </a:xfrm>
              <a:prstGeom prst="line">
                <a:avLst/>
              </a:prstGeom>
              <a:noFill/>
              <a:ln w="19050">
                <a:solidFill>
                  <a:srgbClr val="000000"/>
                </a:solidFill>
                <a:prstDash val="dash"/>
                <a:round/>
                <a:headEnd/>
                <a:tailEnd/>
              </a:ln>
            </p:spPr>
            <p:txBody>
              <a:bodyPr/>
              <a:lstStyle/>
              <a:p>
                <a:endParaRPr lang="en-US"/>
              </a:p>
            </p:txBody>
          </p:sp>
          <p:sp>
            <p:nvSpPr>
              <p:cNvPr id="28710" name="Line 102"/>
              <p:cNvSpPr>
                <a:spLocks noChangeShapeType="1"/>
              </p:cNvSpPr>
              <p:nvPr/>
            </p:nvSpPr>
            <p:spPr bwMode="auto">
              <a:xfrm>
                <a:off x="3604" y="822"/>
                <a:ext cx="0" cy="2715"/>
              </a:xfrm>
              <a:prstGeom prst="line">
                <a:avLst/>
              </a:prstGeom>
              <a:noFill/>
              <a:ln w="19050">
                <a:solidFill>
                  <a:srgbClr val="000000"/>
                </a:solidFill>
                <a:prstDash val="dash"/>
                <a:round/>
                <a:headEnd/>
                <a:tailEnd/>
              </a:ln>
            </p:spPr>
            <p:txBody>
              <a:bodyPr/>
              <a:lstStyle/>
              <a:p>
                <a:endParaRPr lang="en-US"/>
              </a:p>
            </p:txBody>
          </p:sp>
          <p:sp useBgFill="1">
            <p:nvSpPr>
              <p:cNvPr id="28711" name="Text Box 103"/>
              <p:cNvSpPr txBox="1">
                <a:spLocks noChangeArrowheads="1"/>
              </p:cNvSpPr>
              <p:nvPr/>
            </p:nvSpPr>
            <p:spPr bwMode="auto">
              <a:xfrm>
                <a:off x="1809" y="3537"/>
                <a:ext cx="299" cy="217"/>
              </a:xfrm>
              <a:prstGeom prst="rect">
                <a:avLst/>
              </a:prstGeom>
              <a:ln w="9525">
                <a:noFill/>
                <a:miter lim="800000"/>
                <a:headEnd/>
                <a:tailEnd/>
              </a:ln>
            </p:spPr>
            <p:txBody>
              <a:bodyPr/>
              <a:lstStyle/>
              <a:p>
                <a:pPr algn="ctr" eaLnBrk="0" hangingPunct="0"/>
                <a:r>
                  <a:rPr lang="en-US" sz="1200" b="1">
                    <a:solidFill>
                      <a:schemeClr val="tx1"/>
                    </a:solidFill>
                  </a:rPr>
                  <a:t>32</a:t>
                </a:r>
              </a:p>
            </p:txBody>
          </p:sp>
          <p:sp useBgFill="1">
            <p:nvSpPr>
              <p:cNvPr id="28712" name="Text Box 104"/>
              <p:cNvSpPr txBox="1">
                <a:spLocks noChangeArrowheads="1"/>
              </p:cNvSpPr>
              <p:nvPr/>
            </p:nvSpPr>
            <p:spPr bwMode="auto">
              <a:xfrm>
                <a:off x="2228" y="3537"/>
                <a:ext cx="299" cy="217"/>
              </a:xfrm>
              <a:prstGeom prst="rect">
                <a:avLst/>
              </a:prstGeom>
              <a:ln w="9525">
                <a:noFill/>
                <a:miter lim="800000"/>
                <a:headEnd/>
                <a:tailEnd/>
              </a:ln>
            </p:spPr>
            <p:txBody>
              <a:bodyPr/>
              <a:lstStyle/>
              <a:p>
                <a:pPr algn="ctr" eaLnBrk="0" hangingPunct="0"/>
                <a:r>
                  <a:rPr lang="en-US" sz="1200" b="1">
                    <a:solidFill>
                      <a:schemeClr val="tx1"/>
                    </a:solidFill>
                  </a:rPr>
                  <a:t>41</a:t>
                </a:r>
              </a:p>
            </p:txBody>
          </p:sp>
          <p:sp useBgFill="1">
            <p:nvSpPr>
              <p:cNvPr id="28713" name="Text Box 105"/>
              <p:cNvSpPr txBox="1">
                <a:spLocks noChangeArrowheads="1"/>
              </p:cNvSpPr>
              <p:nvPr/>
            </p:nvSpPr>
            <p:spPr bwMode="auto">
              <a:xfrm>
                <a:off x="2706" y="3537"/>
                <a:ext cx="300" cy="217"/>
              </a:xfrm>
              <a:prstGeom prst="rect">
                <a:avLst/>
              </a:prstGeom>
              <a:ln w="9525">
                <a:noFill/>
                <a:miter lim="800000"/>
                <a:headEnd/>
                <a:tailEnd/>
              </a:ln>
            </p:spPr>
            <p:txBody>
              <a:bodyPr/>
              <a:lstStyle/>
              <a:p>
                <a:pPr algn="ctr" eaLnBrk="0" hangingPunct="0"/>
                <a:r>
                  <a:rPr lang="en-US" sz="1200" b="1">
                    <a:solidFill>
                      <a:schemeClr val="tx1"/>
                    </a:solidFill>
                  </a:rPr>
                  <a:t>50</a:t>
                </a:r>
              </a:p>
            </p:txBody>
          </p:sp>
          <p:sp useBgFill="1">
            <p:nvSpPr>
              <p:cNvPr id="28714" name="Text Box 106"/>
              <p:cNvSpPr txBox="1">
                <a:spLocks noChangeArrowheads="1"/>
              </p:cNvSpPr>
              <p:nvPr/>
            </p:nvSpPr>
            <p:spPr bwMode="auto">
              <a:xfrm>
                <a:off x="3185" y="3537"/>
                <a:ext cx="299" cy="217"/>
              </a:xfrm>
              <a:prstGeom prst="rect">
                <a:avLst/>
              </a:prstGeom>
              <a:ln w="9525">
                <a:noFill/>
                <a:miter lim="800000"/>
                <a:headEnd/>
                <a:tailEnd/>
              </a:ln>
            </p:spPr>
            <p:txBody>
              <a:bodyPr/>
              <a:lstStyle/>
              <a:p>
                <a:pPr algn="ctr" eaLnBrk="0" hangingPunct="0"/>
                <a:r>
                  <a:rPr lang="en-US" sz="1200" b="1">
                    <a:solidFill>
                      <a:schemeClr val="tx1"/>
                    </a:solidFill>
                  </a:rPr>
                  <a:t>59</a:t>
                </a:r>
              </a:p>
            </p:txBody>
          </p:sp>
          <p:sp useBgFill="1">
            <p:nvSpPr>
              <p:cNvPr id="28715" name="Text Box 107"/>
              <p:cNvSpPr txBox="1">
                <a:spLocks noChangeArrowheads="1"/>
              </p:cNvSpPr>
              <p:nvPr/>
            </p:nvSpPr>
            <p:spPr bwMode="auto">
              <a:xfrm>
                <a:off x="3648" y="3552"/>
                <a:ext cx="299" cy="217"/>
              </a:xfrm>
              <a:prstGeom prst="rect">
                <a:avLst/>
              </a:prstGeom>
              <a:ln w="9525">
                <a:noFill/>
                <a:miter lim="800000"/>
                <a:headEnd/>
                <a:tailEnd/>
              </a:ln>
            </p:spPr>
            <p:txBody>
              <a:bodyPr/>
              <a:lstStyle/>
              <a:p>
                <a:pPr algn="ctr" eaLnBrk="0" hangingPunct="0"/>
                <a:r>
                  <a:rPr lang="en-US" sz="1200" b="1">
                    <a:solidFill>
                      <a:schemeClr val="tx1"/>
                    </a:solidFill>
                  </a:rPr>
                  <a:t>68</a:t>
                </a:r>
              </a:p>
            </p:txBody>
          </p:sp>
        </p:grpSp>
        <p:sp>
          <p:nvSpPr>
            <p:cNvPr id="28678" name="Text Box 108"/>
            <p:cNvSpPr txBox="1">
              <a:spLocks noChangeArrowheads="1"/>
            </p:cNvSpPr>
            <p:nvPr/>
          </p:nvSpPr>
          <p:spPr bwMode="auto">
            <a:xfrm>
              <a:off x="1390" y="3375"/>
              <a:ext cx="299" cy="217"/>
            </a:xfrm>
            <a:prstGeom prst="rect">
              <a:avLst/>
            </a:prstGeom>
            <a:noFill/>
            <a:ln w="9525">
              <a:noFill/>
              <a:miter lim="800000"/>
              <a:headEnd/>
              <a:tailEnd/>
            </a:ln>
          </p:spPr>
          <p:txBody>
            <a:bodyPr/>
            <a:lstStyle/>
            <a:p>
              <a:pPr algn="ctr" eaLnBrk="0" hangingPunct="0"/>
              <a:r>
                <a:rPr lang="en-US" sz="1200" b="1">
                  <a:solidFill>
                    <a:schemeClr val="tx1"/>
                  </a:solidFill>
                </a:rPr>
                <a:t>  0</a:t>
              </a:r>
            </a:p>
          </p:txBody>
        </p:sp>
        <p:sp useBgFill="1">
          <p:nvSpPr>
            <p:cNvPr id="28679" name="Text Box 109"/>
            <p:cNvSpPr txBox="1">
              <a:spLocks noChangeArrowheads="1"/>
            </p:cNvSpPr>
            <p:nvPr/>
          </p:nvSpPr>
          <p:spPr bwMode="auto">
            <a:xfrm>
              <a:off x="1728" y="3744"/>
              <a:ext cx="2208" cy="271"/>
            </a:xfrm>
            <a:prstGeom prst="rect">
              <a:avLst/>
            </a:prstGeom>
            <a:ln w="9525">
              <a:noFill/>
              <a:miter lim="800000"/>
              <a:headEnd/>
              <a:tailEnd/>
            </a:ln>
          </p:spPr>
          <p:txBody>
            <a:bodyPr/>
            <a:lstStyle/>
            <a:p>
              <a:pPr algn="ctr" eaLnBrk="0" hangingPunct="0"/>
              <a:r>
                <a:rPr lang="en-US" b="1">
                  <a:solidFill>
                    <a:schemeClr val="tx1"/>
                  </a:solidFill>
                </a:rPr>
                <a:t>Water Temp. – Degrees F</a:t>
              </a:r>
            </a:p>
          </p:txBody>
        </p:sp>
        <p:sp>
          <p:nvSpPr>
            <p:cNvPr id="28680" name="Text Box 110"/>
            <p:cNvSpPr txBox="1">
              <a:spLocks noChangeArrowheads="1"/>
            </p:cNvSpPr>
            <p:nvPr/>
          </p:nvSpPr>
          <p:spPr bwMode="auto">
            <a:xfrm>
              <a:off x="1390" y="3048"/>
              <a:ext cx="299" cy="218"/>
            </a:xfrm>
            <a:prstGeom prst="rect">
              <a:avLst/>
            </a:prstGeom>
            <a:noFill/>
            <a:ln w="9525">
              <a:noFill/>
              <a:miter lim="800000"/>
              <a:headEnd/>
              <a:tailEnd/>
            </a:ln>
          </p:spPr>
          <p:txBody>
            <a:bodyPr/>
            <a:lstStyle/>
            <a:p>
              <a:pPr algn="ctr" eaLnBrk="0" hangingPunct="0"/>
              <a:r>
                <a:rPr lang="en-US" sz="1200" b="1">
                  <a:solidFill>
                    <a:schemeClr val="tx1"/>
                  </a:solidFill>
                </a:rPr>
                <a:t>2</a:t>
              </a:r>
            </a:p>
          </p:txBody>
        </p:sp>
        <p:sp>
          <p:nvSpPr>
            <p:cNvPr id="28681" name="Text Box 111"/>
            <p:cNvSpPr txBox="1">
              <a:spLocks noChangeArrowheads="1"/>
            </p:cNvSpPr>
            <p:nvPr/>
          </p:nvSpPr>
          <p:spPr bwMode="auto">
            <a:xfrm>
              <a:off x="1390" y="2668"/>
              <a:ext cx="299" cy="218"/>
            </a:xfrm>
            <a:prstGeom prst="rect">
              <a:avLst/>
            </a:prstGeom>
            <a:noFill/>
            <a:ln w="9525">
              <a:noFill/>
              <a:miter lim="800000"/>
              <a:headEnd/>
              <a:tailEnd/>
            </a:ln>
          </p:spPr>
          <p:txBody>
            <a:bodyPr/>
            <a:lstStyle/>
            <a:p>
              <a:pPr algn="ctr" eaLnBrk="0" hangingPunct="0"/>
              <a:r>
                <a:rPr lang="en-US" sz="1200" b="1">
                  <a:solidFill>
                    <a:schemeClr val="tx1"/>
                  </a:solidFill>
                </a:rPr>
                <a:t>4</a:t>
              </a:r>
            </a:p>
          </p:txBody>
        </p:sp>
        <p:sp>
          <p:nvSpPr>
            <p:cNvPr id="28682" name="Text Box 112"/>
            <p:cNvSpPr txBox="1">
              <a:spLocks noChangeArrowheads="1"/>
            </p:cNvSpPr>
            <p:nvPr/>
          </p:nvSpPr>
          <p:spPr bwMode="auto">
            <a:xfrm>
              <a:off x="1390" y="2288"/>
              <a:ext cx="299" cy="217"/>
            </a:xfrm>
            <a:prstGeom prst="rect">
              <a:avLst/>
            </a:prstGeom>
            <a:noFill/>
            <a:ln w="9525">
              <a:noFill/>
              <a:miter lim="800000"/>
              <a:headEnd/>
              <a:tailEnd/>
            </a:ln>
          </p:spPr>
          <p:txBody>
            <a:bodyPr/>
            <a:lstStyle/>
            <a:p>
              <a:pPr algn="ctr" eaLnBrk="0" hangingPunct="0"/>
              <a:r>
                <a:rPr lang="en-US" sz="1200" b="1">
                  <a:solidFill>
                    <a:schemeClr val="tx1"/>
                  </a:solidFill>
                </a:rPr>
                <a:t>6</a:t>
              </a:r>
            </a:p>
          </p:txBody>
        </p:sp>
        <p:sp>
          <p:nvSpPr>
            <p:cNvPr id="28683" name="Text Box 113"/>
            <p:cNvSpPr txBox="1">
              <a:spLocks noChangeArrowheads="1"/>
            </p:cNvSpPr>
            <p:nvPr/>
          </p:nvSpPr>
          <p:spPr bwMode="auto">
            <a:xfrm>
              <a:off x="1390" y="1908"/>
              <a:ext cx="299" cy="217"/>
            </a:xfrm>
            <a:prstGeom prst="rect">
              <a:avLst/>
            </a:prstGeom>
            <a:noFill/>
            <a:ln w="9525">
              <a:noFill/>
              <a:miter lim="800000"/>
              <a:headEnd/>
              <a:tailEnd/>
            </a:ln>
          </p:spPr>
          <p:txBody>
            <a:bodyPr/>
            <a:lstStyle/>
            <a:p>
              <a:pPr algn="ctr" eaLnBrk="0" hangingPunct="0"/>
              <a:r>
                <a:rPr lang="en-US" sz="1200" b="1">
                  <a:solidFill>
                    <a:schemeClr val="tx1"/>
                  </a:solidFill>
                </a:rPr>
                <a:t>8</a:t>
              </a:r>
            </a:p>
          </p:txBody>
        </p:sp>
        <p:sp useBgFill="1">
          <p:nvSpPr>
            <p:cNvPr id="28684" name="Text Box 114"/>
            <p:cNvSpPr txBox="1">
              <a:spLocks noChangeArrowheads="1"/>
            </p:cNvSpPr>
            <p:nvPr/>
          </p:nvSpPr>
          <p:spPr bwMode="auto">
            <a:xfrm>
              <a:off x="1390" y="1528"/>
              <a:ext cx="299" cy="217"/>
            </a:xfrm>
            <a:prstGeom prst="rect">
              <a:avLst/>
            </a:prstGeom>
            <a:ln w="9525">
              <a:noFill/>
              <a:miter lim="800000"/>
              <a:headEnd/>
              <a:tailEnd/>
            </a:ln>
          </p:spPr>
          <p:txBody>
            <a:bodyPr/>
            <a:lstStyle/>
            <a:p>
              <a:pPr algn="ctr" eaLnBrk="0" hangingPunct="0"/>
              <a:r>
                <a:rPr lang="en-US" sz="1200" b="1">
                  <a:solidFill>
                    <a:schemeClr val="tx1"/>
                  </a:solidFill>
                </a:rPr>
                <a:t>10</a:t>
              </a:r>
            </a:p>
          </p:txBody>
        </p:sp>
        <p:sp useBgFill="1">
          <p:nvSpPr>
            <p:cNvPr id="28685" name="Text Box 115"/>
            <p:cNvSpPr txBox="1">
              <a:spLocks noChangeArrowheads="1"/>
            </p:cNvSpPr>
            <p:nvPr/>
          </p:nvSpPr>
          <p:spPr bwMode="auto">
            <a:xfrm>
              <a:off x="1390" y="1148"/>
              <a:ext cx="299" cy="217"/>
            </a:xfrm>
            <a:prstGeom prst="rect">
              <a:avLst/>
            </a:prstGeom>
            <a:ln w="9525">
              <a:noFill/>
              <a:miter lim="800000"/>
              <a:headEnd/>
              <a:tailEnd/>
            </a:ln>
          </p:spPr>
          <p:txBody>
            <a:bodyPr/>
            <a:lstStyle/>
            <a:p>
              <a:pPr algn="ctr" eaLnBrk="0" hangingPunct="0"/>
              <a:r>
                <a:rPr lang="en-US" sz="1200" b="1">
                  <a:solidFill>
                    <a:schemeClr val="tx1"/>
                  </a:solidFill>
                </a:rPr>
                <a:t>12</a:t>
              </a:r>
            </a:p>
          </p:txBody>
        </p:sp>
        <p:sp useBgFill="1">
          <p:nvSpPr>
            <p:cNvPr id="28686" name="Text Box 116"/>
            <p:cNvSpPr txBox="1">
              <a:spLocks noChangeArrowheads="1"/>
            </p:cNvSpPr>
            <p:nvPr/>
          </p:nvSpPr>
          <p:spPr bwMode="auto">
            <a:xfrm>
              <a:off x="1390" y="768"/>
              <a:ext cx="299" cy="217"/>
            </a:xfrm>
            <a:prstGeom prst="rect">
              <a:avLst/>
            </a:prstGeom>
            <a:ln w="9525">
              <a:noFill/>
              <a:miter lim="800000"/>
              <a:headEnd/>
              <a:tailEnd/>
            </a:ln>
          </p:spPr>
          <p:txBody>
            <a:bodyPr/>
            <a:lstStyle/>
            <a:p>
              <a:pPr algn="ctr" eaLnBrk="0" hangingPunct="0"/>
              <a:r>
                <a:rPr lang="en-US" sz="1200" b="1">
                  <a:solidFill>
                    <a:schemeClr val="tx1"/>
                  </a:solidFill>
                </a:rPr>
                <a:t>14</a:t>
              </a:r>
            </a:p>
          </p:txBody>
        </p:sp>
        <p:sp>
          <p:nvSpPr>
            <p:cNvPr id="28687" name="Line 117"/>
            <p:cNvSpPr>
              <a:spLocks noChangeShapeType="1"/>
            </p:cNvSpPr>
            <p:nvPr/>
          </p:nvSpPr>
          <p:spPr bwMode="auto">
            <a:xfrm flipV="1">
              <a:off x="1929" y="2505"/>
              <a:ext cx="538" cy="489"/>
            </a:xfrm>
            <a:prstGeom prst="line">
              <a:avLst/>
            </a:prstGeom>
            <a:noFill/>
            <a:ln w="28575">
              <a:solidFill>
                <a:srgbClr val="00FF00"/>
              </a:solidFill>
              <a:round/>
              <a:headEnd/>
              <a:tailEnd/>
            </a:ln>
          </p:spPr>
          <p:txBody>
            <a:bodyPr/>
            <a:lstStyle/>
            <a:p>
              <a:endParaRPr lang="en-US"/>
            </a:p>
          </p:txBody>
        </p:sp>
        <p:sp>
          <p:nvSpPr>
            <p:cNvPr id="28688" name="Line 118"/>
            <p:cNvSpPr>
              <a:spLocks noChangeShapeType="1"/>
            </p:cNvSpPr>
            <p:nvPr/>
          </p:nvSpPr>
          <p:spPr bwMode="auto">
            <a:xfrm flipV="1">
              <a:off x="2467" y="1637"/>
              <a:ext cx="419" cy="868"/>
            </a:xfrm>
            <a:prstGeom prst="line">
              <a:avLst/>
            </a:prstGeom>
            <a:noFill/>
            <a:ln w="28575">
              <a:solidFill>
                <a:srgbClr val="00FF00"/>
              </a:solidFill>
              <a:round/>
              <a:headEnd/>
              <a:tailEnd/>
            </a:ln>
          </p:spPr>
          <p:txBody>
            <a:bodyPr/>
            <a:lstStyle/>
            <a:p>
              <a:endParaRPr lang="en-US"/>
            </a:p>
          </p:txBody>
        </p:sp>
        <p:sp>
          <p:nvSpPr>
            <p:cNvPr id="28689" name="Line 119"/>
            <p:cNvSpPr>
              <a:spLocks noChangeShapeType="1"/>
            </p:cNvSpPr>
            <p:nvPr/>
          </p:nvSpPr>
          <p:spPr bwMode="auto">
            <a:xfrm flipV="1">
              <a:off x="2886" y="822"/>
              <a:ext cx="180" cy="815"/>
            </a:xfrm>
            <a:prstGeom prst="line">
              <a:avLst/>
            </a:prstGeom>
            <a:noFill/>
            <a:ln w="28575">
              <a:solidFill>
                <a:srgbClr val="00FF00"/>
              </a:solidFill>
              <a:round/>
              <a:headEnd/>
              <a:tailEnd/>
            </a:ln>
          </p:spPr>
          <p:txBody>
            <a:bodyPr/>
            <a:lstStyle/>
            <a:p>
              <a:endParaRPr lang="en-US"/>
            </a:p>
          </p:txBody>
        </p:sp>
        <p:sp>
          <p:nvSpPr>
            <p:cNvPr id="28690" name="Line 120"/>
            <p:cNvSpPr>
              <a:spLocks noChangeShapeType="1"/>
            </p:cNvSpPr>
            <p:nvPr/>
          </p:nvSpPr>
          <p:spPr bwMode="auto">
            <a:xfrm flipV="1">
              <a:off x="1929" y="3320"/>
              <a:ext cx="897" cy="108"/>
            </a:xfrm>
            <a:prstGeom prst="line">
              <a:avLst/>
            </a:prstGeom>
            <a:noFill/>
            <a:ln w="28575">
              <a:solidFill>
                <a:srgbClr val="FF0000"/>
              </a:solidFill>
              <a:round/>
              <a:headEnd/>
              <a:tailEnd/>
            </a:ln>
          </p:spPr>
          <p:txBody>
            <a:bodyPr/>
            <a:lstStyle/>
            <a:p>
              <a:endParaRPr lang="en-US"/>
            </a:p>
          </p:txBody>
        </p:sp>
        <p:sp>
          <p:nvSpPr>
            <p:cNvPr id="28691" name="Line 121"/>
            <p:cNvSpPr>
              <a:spLocks noChangeShapeType="1"/>
            </p:cNvSpPr>
            <p:nvPr/>
          </p:nvSpPr>
          <p:spPr bwMode="auto">
            <a:xfrm flipV="1">
              <a:off x="2826" y="3211"/>
              <a:ext cx="539" cy="109"/>
            </a:xfrm>
            <a:prstGeom prst="line">
              <a:avLst/>
            </a:prstGeom>
            <a:noFill/>
            <a:ln w="28575">
              <a:solidFill>
                <a:srgbClr val="FF0000"/>
              </a:solidFill>
              <a:round/>
              <a:headEnd/>
              <a:tailEnd/>
            </a:ln>
          </p:spPr>
          <p:txBody>
            <a:bodyPr/>
            <a:lstStyle/>
            <a:p>
              <a:endParaRPr lang="en-US"/>
            </a:p>
          </p:txBody>
        </p:sp>
        <p:sp>
          <p:nvSpPr>
            <p:cNvPr id="28692" name="Line 122"/>
            <p:cNvSpPr>
              <a:spLocks noChangeShapeType="1"/>
            </p:cNvSpPr>
            <p:nvPr/>
          </p:nvSpPr>
          <p:spPr bwMode="auto">
            <a:xfrm flipV="1">
              <a:off x="3365" y="2831"/>
              <a:ext cx="479" cy="380"/>
            </a:xfrm>
            <a:prstGeom prst="line">
              <a:avLst/>
            </a:prstGeom>
            <a:noFill/>
            <a:ln w="28575">
              <a:solidFill>
                <a:srgbClr val="FF0000"/>
              </a:solidFill>
              <a:round/>
              <a:headEnd/>
              <a:tailEnd/>
            </a:ln>
          </p:spPr>
          <p:txBody>
            <a:bodyPr/>
            <a:lstStyle/>
            <a:p>
              <a:endParaRPr lang="en-US"/>
            </a:p>
          </p:txBody>
        </p:sp>
        <p:sp>
          <p:nvSpPr>
            <p:cNvPr id="28693" name="Line 123"/>
            <p:cNvSpPr>
              <a:spLocks noChangeShapeType="1"/>
            </p:cNvSpPr>
            <p:nvPr/>
          </p:nvSpPr>
          <p:spPr bwMode="auto">
            <a:xfrm flipV="1">
              <a:off x="1929" y="3211"/>
              <a:ext cx="478" cy="109"/>
            </a:xfrm>
            <a:prstGeom prst="line">
              <a:avLst/>
            </a:prstGeom>
            <a:noFill/>
            <a:ln w="28575">
              <a:solidFill>
                <a:srgbClr val="3366FF"/>
              </a:solidFill>
              <a:round/>
              <a:headEnd/>
              <a:tailEnd/>
            </a:ln>
          </p:spPr>
          <p:txBody>
            <a:bodyPr/>
            <a:lstStyle/>
            <a:p>
              <a:endParaRPr lang="en-US"/>
            </a:p>
          </p:txBody>
        </p:sp>
        <p:sp>
          <p:nvSpPr>
            <p:cNvPr id="28694" name="Line 124"/>
            <p:cNvSpPr>
              <a:spLocks noChangeShapeType="1"/>
            </p:cNvSpPr>
            <p:nvPr/>
          </p:nvSpPr>
          <p:spPr bwMode="auto">
            <a:xfrm flipV="1">
              <a:off x="2407" y="2831"/>
              <a:ext cx="479" cy="380"/>
            </a:xfrm>
            <a:prstGeom prst="line">
              <a:avLst/>
            </a:prstGeom>
            <a:noFill/>
            <a:ln w="28575">
              <a:solidFill>
                <a:srgbClr val="3366FF"/>
              </a:solidFill>
              <a:round/>
              <a:headEnd/>
              <a:tailEnd/>
            </a:ln>
          </p:spPr>
          <p:txBody>
            <a:bodyPr/>
            <a:lstStyle/>
            <a:p>
              <a:endParaRPr lang="en-US"/>
            </a:p>
          </p:txBody>
        </p:sp>
        <p:sp>
          <p:nvSpPr>
            <p:cNvPr id="28695" name="Line 125"/>
            <p:cNvSpPr>
              <a:spLocks noChangeShapeType="1"/>
            </p:cNvSpPr>
            <p:nvPr/>
          </p:nvSpPr>
          <p:spPr bwMode="auto">
            <a:xfrm flipV="1">
              <a:off x="2886" y="2071"/>
              <a:ext cx="479" cy="760"/>
            </a:xfrm>
            <a:prstGeom prst="line">
              <a:avLst/>
            </a:prstGeom>
            <a:noFill/>
            <a:ln w="28575">
              <a:solidFill>
                <a:srgbClr val="3366FF"/>
              </a:solidFill>
              <a:round/>
              <a:headEnd/>
              <a:tailEnd/>
            </a:ln>
          </p:spPr>
          <p:txBody>
            <a:bodyPr/>
            <a:lstStyle/>
            <a:p>
              <a:endParaRPr lang="en-US"/>
            </a:p>
          </p:txBody>
        </p:sp>
        <p:sp>
          <p:nvSpPr>
            <p:cNvPr id="28696" name="Line 126"/>
            <p:cNvSpPr>
              <a:spLocks noChangeShapeType="1"/>
            </p:cNvSpPr>
            <p:nvPr/>
          </p:nvSpPr>
          <p:spPr bwMode="auto">
            <a:xfrm flipV="1">
              <a:off x="3365" y="822"/>
              <a:ext cx="239" cy="1249"/>
            </a:xfrm>
            <a:prstGeom prst="line">
              <a:avLst/>
            </a:prstGeom>
            <a:noFill/>
            <a:ln w="28575">
              <a:solidFill>
                <a:srgbClr val="3366FF"/>
              </a:solidFill>
              <a:round/>
              <a:headEnd/>
              <a:tailEnd/>
            </a:ln>
          </p:spPr>
          <p:txBody>
            <a:bodyPr/>
            <a:lstStyle/>
            <a:p>
              <a:endParaRPr lang="en-US"/>
            </a:p>
          </p:txBody>
        </p:sp>
        <p:sp useBgFill="1">
          <p:nvSpPr>
            <p:cNvPr id="28697" name="AutoShape 127"/>
            <p:cNvSpPr>
              <a:spLocks/>
            </p:cNvSpPr>
            <p:nvPr/>
          </p:nvSpPr>
          <p:spPr bwMode="auto">
            <a:xfrm>
              <a:off x="4143" y="960"/>
              <a:ext cx="1041" cy="335"/>
            </a:xfrm>
            <a:prstGeom prst="callout1">
              <a:avLst>
                <a:gd name="adj1" fmla="val 49940"/>
                <a:gd name="adj2" fmla="val 18829"/>
                <a:gd name="adj3" fmla="val 114329"/>
                <a:gd name="adj4" fmla="val -115273"/>
              </a:avLst>
            </a:prstGeom>
            <a:ln w="9525">
              <a:solidFill>
                <a:schemeClr val="tx2"/>
              </a:solidFill>
              <a:miter lim="800000"/>
              <a:headEnd/>
              <a:tailEnd/>
            </a:ln>
          </p:spPr>
          <p:txBody>
            <a:bodyPr/>
            <a:lstStyle/>
            <a:p>
              <a:pPr algn="ctr" eaLnBrk="0" hangingPunct="0"/>
              <a:r>
                <a:rPr lang="en-US">
                  <a:solidFill>
                    <a:schemeClr val="tx2"/>
                  </a:solidFill>
                </a:rPr>
                <a:t>Dry Suit</a:t>
              </a:r>
            </a:p>
          </p:txBody>
        </p:sp>
        <p:sp useBgFill="1">
          <p:nvSpPr>
            <p:cNvPr id="28698" name="AutoShape 128"/>
            <p:cNvSpPr>
              <a:spLocks/>
            </p:cNvSpPr>
            <p:nvPr/>
          </p:nvSpPr>
          <p:spPr bwMode="auto">
            <a:xfrm>
              <a:off x="4143" y="1776"/>
              <a:ext cx="1377" cy="576"/>
            </a:xfrm>
            <a:prstGeom prst="callout1">
              <a:avLst>
                <a:gd name="adj1" fmla="val 24949"/>
                <a:gd name="adj2" fmla="val 9810"/>
                <a:gd name="adj3" fmla="val 20315"/>
                <a:gd name="adj4" fmla="val -53884"/>
              </a:avLst>
            </a:prstGeom>
            <a:ln w="9525">
              <a:solidFill>
                <a:schemeClr val="tx2"/>
              </a:solidFill>
              <a:miter lim="800000"/>
              <a:headEnd/>
              <a:tailEnd/>
            </a:ln>
          </p:spPr>
          <p:txBody>
            <a:bodyPr/>
            <a:lstStyle/>
            <a:p>
              <a:pPr algn="ctr" eaLnBrk="0" hangingPunct="0"/>
              <a:r>
                <a:rPr lang="en-US">
                  <a:solidFill>
                    <a:schemeClr val="tx2"/>
                  </a:solidFill>
                </a:rPr>
                <a:t>Anti-exposure Coveralls</a:t>
              </a:r>
            </a:p>
          </p:txBody>
        </p:sp>
        <p:sp useBgFill="1">
          <p:nvSpPr>
            <p:cNvPr id="28699" name="AutoShape 129"/>
            <p:cNvSpPr>
              <a:spLocks/>
            </p:cNvSpPr>
            <p:nvPr/>
          </p:nvSpPr>
          <p:spPr bwMode="auto">
            <a:xfrm>
              <a:off x="4263" y="2777"/>
              <a:ext cx="969" cy="434"/>
            </a:xfrm>
            <a:prstGeom prst="callout1">
              <a:avLst>
                <a:gd name="adj1" fmla="val 54852"/>
                <a:gd name="adj2" fmla="val 30176"/>
                <a:gd name="adj3" fmla="val 47926"/>
                <a:gd name="adj4" fmla="val -65736"/>
              </a:avLst>
            </a:prstGeom>
            <a:ln w="9525">
              <a:solidFill>
                <a:schemeClr val="tx2"/>
              </a:solidFill>
              <a:miter lim="800000"/>
              <a:headEnd/>
              <a:tailEnd/>
            </a:ln>
          </p:spPr>
          <p:txBody>
            <a:bodyPr/>
            <a:lstStyle/>
            <a:p>
              <a:pPr algn="ctr" eaLnBrk="0" hangingPunct="0"/>
              <a:r>
                <a:rPr lang="en-US">
                  <a:solidFill>
                    <a:schemeClr val="tx2"/>
                  </a:solidFill>
                </a:rPr>
                <a:t>Work Uniform</a:t>
              </a:r>
            </a:p>
          </p:txBody>
        </p:sp>
      </p:grpSp>
      <p:sp>
        <p:nvSpPr>
          <p:cNvPr id="28676" name="Rectangle 1"/>
          <p:cNvSpPr>
            <a:spLocks noChangeArrowheads="1"/>
          </p:cNvSpPr>
          <p:nvPr/>
        </p:nvSpPr>
        <p:spPr bwMode="auto">
          <a:xfrm>
            <a:off x="38100" y="2713038"/>
            <a:ext cx="2057400" cy="1570037"/>
          </a:xfrm>
          <a:prstGeom prst="rect">
            <a:avLst/>
          </a:prstGeom>
          <a:noFill/>
          <a:ln w="9525">
            <a:noFill/>
            <a:miter lim="800000"/>
            <a:headEnd/>
            <a:tailEnd/>
          </a:ln>
        </p:spPr>
        <p:txBody>
          <a:bodyPr>
            <a:spAutoFit/>
          </a:bodyPr>
          <a:lstStyle/>
          <a:p>
            <a:pPr eaLnBrk="0" hangingPunct="0"/>
            <a:r>
              <a:rPr lang="en-US">
                <a:solidFill>
                  <a:schemeClr val="tx1"/>
                </a:solidFill>
              </a:rPr>
              <a:t>Estimated time (Hours) to loss of useful Consciousness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0"/>
            <a:ext cx="7772400" cy="1143000"/>
          </a:xfrm>
        </p:spPr>
        <p:txBody>
          <a:bodyPr/>
          <a:lstStyle/>
          <a:p>
            <a:r>
              <a:rPr lang="en-US" sz="3600" b="1" smtClean="0">
                <a:solidFill>
                  <a:srgbClr val="3366FF"/>
                </a:solidFill>
                <a:latin typeface="Arial" charset="0"/>
              </a:rPr>
              <a:t>Hypothermia</a:t>
            </a:r>
          </a:p>
        </p:txBody>
      </p:sp>
      <p:sp>
        <p:nvSpPr>
          <p:cNvPr id="29699" name="Rectangle 7"/>
          <p:cNvSpPr>
            <a:spLocks noGrp="1" noChangeArrowheads="1"/>
          </p:cNvSpPr>
          <p:nvPr>
            <p:ph type="body" idx="1"/>
          </p:nvPr>
        </p:nvSpPr>
        <p:spPr>
          <a:xfrm>
            <a:off x="609600" y="1066800"/>
            <a:ext cx="7772400" cy="4648200"/>
          </a:xfrm>
        </p:spPr>
        <p:txBody>
          <a:bodyPr/>
          <a:lstStyle/>
          <a:p>
            <a:pPr algn="ctr">
              <a:buClr>
                <a:srgbClr val="FF0000"/>
              </a:buClr>
              <a:buFontTx/>
              <a:buNone/>
            </a:pPr>
            <a:r>
              <a:rPr lang="en-US" sz="2800" smtClean="0">
                <a:solidFill>
                  <a:srgbClr val="3366FF"/>
                </a:solidFill>
                <a:latin typeface="Verdana" pitchFamily="34" charset="0"/>
              </a:rPr>
              <a:t> </a:t>
            </a:r>
          </a:p>
          <a:p>
            <a:pPr>
              <a:buClr>
                <a:srgbClr val="FF0000"/>
              </a:buClr>
            </a:pPr>
            <a:endParaRPr lang="en-US" sz="2800" smtClean="0">
              <a:solidFill>
                <a:srgbClr val="3366FF"/>
              </a:solidFill>
              <a:latin typeface="Arial" charset="0"/>
            </a:endParaRPr>
          </a:p>
        </p:txBody>
      </p:sp>
      <p:sp>
        <p:nvSpPr>
          <p:cNvPr id="29700" name="AutoShape 9" descr="How we lose heat"/>
          <p:cNvSpPr>
            <a:spLocks noChangeAspect="1" noChangeArrowheads="1"/>
          </p:cNvSpPr>
          <p:nvPr/>
        </p:nvSpPr>
        <p:spPr bwMode="auto">
          <a:xfrm>
            <a:off x="2252663" y="1800225"/>
            <a:ext cx="4640262" cy="3257550"/>
          </a:xfrm>
          <a:prstGeom prst="rect">
            <a:avLst/>
          </a:prstGeom>
          <a:noFill/>
          <a:ln w="9525">
            <a:noFill/>
            <a:miter lim="800000"/>
            <a:headEnd/>
            <a:tailEnd/>
          </a:ln>
        </p:spPr>
        <p:txBody>
          <a:bodyPr/>
          <a:lstStyle/>
          <a:p>
            <a:pPr eaLnBrk="0" hangingPunct="0"/>
            <a:endParaRPr lang="en-US"/>
          </a:p>
        </p:txBody>
      </p:sp>
      <p:sp>
        <p:nvSpPr>
          <p:cNvPr id="29701" name="AutoShape 11" descr="How we lose heat"/>
          <p:cNvSpPr>
            <a:spLocks noChangeAspect="1" noChangeArrowheads="1"/>
          </p:cNvSpPr>
          <p:nvPr/>
        </p:nvSpPr>
        <p:spPr bwMode="auto">
          <a:xfrm>
            <a:off x="1752600" y="1828800"/>
            <a:ext cx="4640263" cy="3257550"/>
          </a:xfrm>
          <a:prstGeom prst="rect">
            <a:avLst/>
          </a:prstGeom>
          <a:noFill/>
          <a:ln w="9525">
            <a:noFill/>
            <a:miter lim="800000"/>
            <a:headEnd/>
            <a:tailEnd/>
          </a:ln>
        </p:spPr>
        <p:txBody>
          <a:bodyPr/>
          <a:lstStyle/>
          <a:p>
            <a:pPr eaLnBrk="0" hangingPunct="0"/>
            <a:endParaRPr lang="en-US"/>
          </a:p>
        </p:txBody>
      </p:sp>
      <p:sp>
        <p:nvSpPr>
          <p:cNvPr id="29702" name="Rectangle 13"/>
          <p:cNvSpPr>
            <a:spLocks noChangeArrowheads="1"/>
          </p:cNvSpPr>
          <p:nvPr/>
        </p:nvSpPr>
        <p:spPr bwMode="auto">
          <a:xfrm>
            <a:off x="2971800" y="2305050"/>
            <a:ext cx="9144000" cy="0"/>
          </a:xfrm>
          <a:prstGeom prst="rect">
            <a:avLst/>
          </a:prstGeom>
          <a:noFill/>
          <a:ln w="9525">
            <a:noFill/>
            <a:miter lim="800000"/>
            <a:headEnd/>
            <a:tailEnd/>
          </a:ln>
        </p:spPr>
        <p:txBody>
          <a:bodyPr>
            <a:spAutoFit/>
          </a:bodyPr>
          <a:lstStyle/>
          <a:p>
            <a:pPr eaLnBrk="0" hangingPunct="0"/>
            <a:endParaRPr lang="en-US"/>
          </a:p>
        </p:txBody>
      </p:sp>
      <p:pic>
        <p:nvPicPr>
          <p:cNvPr id="29703" name="Picture 12" descr="How we lose heat"/>
          <p:cNvPicPr>
            <a:picLocks noChangeAspect="1" noChangeArrowheads="1"/>
          </p:cNvPicPr>
          <p:nvPr/>
        </p:nvPicPr>
        <p:blipFill>
          <a:blip r:embed="rId2" r:link="rId3" cstate="print"/>
          <a:srcRect/>
          <a:stretch>
            <a:fillRect/>
          </a:stretch>
        </p:blipFill>
        <p:spPr bwMode="auto">
          <a:xfrm>
            <a:off x="307975" y="1752600"/>
            <a:ext cx="8529638" cy="5105400"/>
          </a:xfrm>
          <a:prstGeom prst="rect">
            <a:avLst/>
          </a:prstGeom>
          <a:noFill/>
          <a:ln w="9525">
            <a:noFill/>
            <a:miter lim="800000"/>
            <a:headEnd/>
            <a:tailEnd/>
          </a:ln>
        </p:spPr>
      </p:pic>
      <p:pic>
        <p:nvPicPr>
          <p:cNvPr id="8" name="Picture 7" descr="SABOT LOGO FINAL.jpg"/>
          <p:cNvPicPr>
            <a:picLocks noChangeAspect="1"/>
          </p:cNvPicPr>
          <p:nvPr/>
        </p:nvPicPr>
        <p:blipFill>
          <a:blip r:embed="rId4" cstate="print"/>
          <a:srcRect/>
          <a:stretch>
            <a:fillRect/>
          </a:stretch>
        </p:blipFill>
        <p:spPr bwMode="auto">
          <a:xfrm>
            <a:off x="0" y="0"/>
            <a:ext cx="2371725" cy="1725613"/>
          </a:xfrm>
          <a:prstGeom prst="rect">
            <a:avLst/>
          </a:prstGeom>
          <a:noFill/>
          <a:ln w="9525">
            <a:noFill/>
            <a:miter lim="800000"/>
            <a:headEnd/>
            <a:tailEnd/>
          </a:ln>
        </p:spPr>
      </p:pic>
      <p:pic>
        <p:nvPicPr>
          <p:cNvPr id="9" name="Picture 8" descr="D9LOGO_4.jpg"/>
          <p:cNvPicPr>
            <a:picLocks noChangeAspect="1"/>
          </p:cNvPicPr>
          <p:nvPr/>
        </p:nvPicPr>
        <p:blipFill>
          <a:blip r:embed="rId5" cstate="print"/>
          <a:srcRect/>
          <a:stretch>
            <a:fillRect/>
          </a:stretch>
        </p:blipFill>
        <p:spPr bwMode="auto">
          <a:xfrm>
            <a:off x="7086600" y="1"/>
            <a:ext cx="2057400" cy="1625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0"/>
            <a:ext cx="7772400" cy="1752600"/>
          </a:xfrm>
        </p:spPr>
        <p:txBody>
          <a:bodyPr/>
          <a:lstStyle/>
          <a:p>
            <a:pPr eaLnBrk="1" hangingPunct="1"/>
            <a:r>
              <a:rPr lang="en-US" sz="4000" b="1" dirty="0" smtClean="0"/>
              <a:t>PPE for Survival</a:t>
            </a:r>
            <a:endParaRPr lang="en-US" b="1" dirty="0" smtClean="0"/>
          </a:p>
        </p:txBody>
      </p:sp>
      <p:pic>
        <p:nvPicPr>
          <p:cNvPr id="4099" name="Picture 3" descr="L:\Shafer Documents\USCGAUX Stuff\DVC-OA Stuff\9ER Stuff\grey blu wpfd 1 oclk 70yds a.jpg"/>
          <p:cNvPicPr>
            <a:picLocks noGrp="1" noChangeAspect="1" noChangeArrowheads="1"/>
          </p:cNvPicPr>
          <p:nvPr>
            <p:ph idx="1"/>
          </p:nvPr>
        </p:nvPicPr>
        <p:blipFill>
          <a:blip r:embed="rId3" cstate="print"/>
          <a:srcRect/>
          <a:stretch>
            <a:fillRect/>
          </a:stretch>
        </p:blipFill>
        <p:spPr>
          <a:xfrm>
            <a:off x="0" y="1306513"/>
            <a:ext cx="9144000" cy="5551487"/>
          </a:xfrm>
        </p:spPr>
      </p:pic>
      <p:sp>
        <p:nvSpPr>
          <p:cNvPr id="7" name="Oval 6"/>
          <p:cNvSpPr>
            <a:spLocks noChangeArrowheads="1"/>
          </p:cNvSpPr>
          <p:nvPr/>
        </p:nvSpPr>
        <p:spPr bwMode="auto">
          <a:xfrm>
            <a:off x="0" y="3657600"/>
            <a:ext cx="1066800" cy="1066800"/>
          </a:xfrm>
          <a:prstGeom prst="ellipse">
            <a:avLst/>
          </a:prstGeom>
          <a:noFill/>
          <a:ln w="25400" algn="ctr">
            <a:solidFill>
              <a:srgbClr val="FFFF00"/>
            </a:solidFill>
            <a:round/>
            <a:headEnd/>
            <a:tailEnd/>
          </a:ln>
        </p:spPr>
        <p:txBody>
          <a:bodyPr wrap="none"/>
          <a:lstStyle/>
          <a:p>
            <a:pPr eaLnBrk="0" hangingPunct="0"/>
            <a:endParaRPr lang="en-US"/>
          </a:p>
        </p:txBody>
      </p:sp>
      <p:sp>
        <p:nvSpPr>
          <p:cNvPr id="11" name="TextBox 10"/>
          <p:cNvSpPr txBox="1"/>
          <p:nvPr/>
        </p:nvSpPr>
        <p:spPr>
          <a:xfrm>
            <a:off x="685800" y="990600"/>
            <a:ext cx="7772400" cy="646113"/>
          </a:xfrm>
          <a:prstGeom prst="rect">
            <a:avLst/>
          </a:prstGeom>
          <a:noFill/>
        </p:spPr>
        <p:txBody>
          <a:bodyPr>
            <a:spAutoFit/>
          </a:bodyPr>
          <a:lstStyle/>
          <a:p>
            <a:pPr algn="ctr" eaLnBrk="0" hangingPunct="0">
              <a:defRPr/>
            </a:pPr>
            <a:endParaRPr lang="en-US" sz="3600" dirty="0">
              <a:solidFill>
                <a:srgbClr val="FFFF00"/>
              </a:solidFill>
              <a:effectLst>
                <a:outerShdw blurRad="38100" dist="38100" dir="2700000" algn="tl">
                  <a:srgbClr val="000000">
                    <a:alpha val="43137"/>
                  </a:srgbClr>
                </a:outerShdw>
              </a:effectLst>
              <a:latin typeface="Times New Roman" charset="0"/>
              <a:cs typeface="+mn-cs"/>
            </a:endParaRPr>
          </a:p>
        </p:txBody>
      </p:sp>
      <p:pic>
        <p:nvPicPr>
          <p:cNvPr id="6" name="Picture 5" descr="SABOT LOGO FINAL.jpg"/>
          <p:cNvPicPr>
            <a:picLocks noChangeAspect="1"/>
          </p:cNvPicPr>
          <p:nvPr/>
        </p:nvPicPr>
        <p:blipFill>
          <a:blip r:embed="rId4" cstate="print"/>
          <a:srcRect/>
          <a:stretch>
            <a:fillRect/>
          </a:stretch>
        </p:blipFill>
        <p:spPr bwMode="auto">
          <a:xfrm>
            <a:off x="0" y="0"/>
            <a:ext cx="2371725" cy="1725613"/>
          </a:xfrm>
          <a:prstGeom prst="rect">
            <a:avLst/>
          </a:prstGeom>
          <a:noFill/>
          <a:ln w="9525">
            <a:noFill/>
            <a:miter lim="800000"/>
            <a:headEnd/>
            <a:tailEnd/>
          </a:ln>
        </p:spPr>
      </p:pic>
      <p:pic>
        <p:nvPicPr>
          <p:cNvPr id="8" name="Picture 4" descr="D9LOGO_4.jpg"/>
          <p:cNvPicPr>
            <a:picLocks noChangeAspect="1"/>
          </p:cNvPicPr>
          <p:nvPr/>
        </p:nvPicPr>
        <p:blipFill>
          <a:blip r:embed="rId5" cstate="print"/>
          <a:srcRect/>
          <a:stretch>
            <a:fillRect/>
          </a:stretch>
        </p:blipFill>
        <p:spPr bwMode="auto">
          <a:xfrm>
            <a:off x="7086600" y="1"/>
            <a:ext cx="2057400" cy="16259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0"/>
            <a:ext cx="7772400" cy="1143000"/>
          </a:xfrm>
        </p:spPr>
        <p:txBody>
          <a:bodyPr/>
          <a:lstStyle/>
          <a:p>
            <a:r>
              <a:rPr lang="en-US" sz="3600" b="1" smtClean="0">
                <a:solidFill>
                  <a:srgbClr val="3366FF"/>
                </a:solidFill>
                <a:latin typeface="Arial" charset="0"/>
              </a:rPr>
              <a:t>Hypothermia</a:t>
            </a:r>
          </a:p>
        </p:txBody>
      </p:sp>
      <p:sp>
        <p:nvSpPr>
          <p:cNvPr id="30723" name="Rectangle 7"/>
          <p:cNvSpPr>
            <a:spLocks noGrp="1" noChangeArrowheads="1"/>
          </p:cNvSpPr>
          <p:nvPr>
            <p:ph type="body" idx="1"/>
          </p:nvPr>
        </p:nvSpPr>
        <p:spPr>
          <a:xfrm>
            <a:off x="609600" y="1905000"/>
            <a:ext cx="7772400" cy="3200400"/>
          </a:xfrm>
        </p:spPr>
        <p:txBody>
          <a:bodyPr/>
          <a:lstStyle/>
          <a:p>
            <a:pPr>
              <a:buClr>
                <a:srgbClr val="FF0000"/>
              </a:buClr>
            </a:pPr>
            <a:r>
              <a:rPr lang="en-US" sz="2800" dirty="0" smtClean="0">
                <a:solidFill>
                  <a:srgbClr val="3366FF"/>
                </a:solidFill>
                <a:latin typeface="Arial" charset="0"/>
              </a:rPr>
              <a:t>98.6 to 96.0 degrees is Mild Hypothermia</a:t>
            </a:r>
          </a:p>
          <a:p>
            <a:pPr>
              <a:buClr>
                <a:srgbClr val="FF0000"/>
              </a:buClr>
            </a:pPr>
            <a:endParaRPr lang="en-US" sz="800" dirty="0" smtClean="0">
              <a:solidFill>
                <a:srgbClr val="3366FF"/>
              </a:solidFill>
              <a:latin typeface="Arial" charset="0"/>
            </a:endParaRPr>
          </a:p>
          <a:p>
            <a:pPr>
              <a:buClr>
                <a:srgbClr val="FF0000"/>
              </a:buClr>
            </a:pPr>
            <a:r>
              <a:rPr lang="en-US" sz="2800" dirty="0" smtClean="0">
                <a:solidFill>
                  <a:srgbClr val="3366FF"/>
                </a:solidFill>
                <a:latin typeface="Arial" charset="0"/>
              </a:rPr>
              <a:t>95.0 to 93.0 degrees is Moderate Hypothermia</a:t>
            </a:r>
          </a:p>
          <a:p>
            <a:pPr>
              <a:buClr>
                <a:srgbClr val="FF0000"/>
              </a:buClr>
            </a:pPr>
            <a:endParaRPr lang="en-US" sz="800" dirty="0" smtClean="0">
              <a:solidFill>
                <a:srgbClr val="3366FF"/>
              </a:solidFill>
              <a:latin typeface="Arial" charset="0"/>
            </a:endParaRPr>
          </a:p>
          <a:p>
            <a:pPr>
              <a:buClr>
                <a:srgbClr val="FF0000"/>
              </a:buClr>
            </a:pPr>
            <a:r>
              <a:rPr lang="en-US" sz="2800" dirty="0" smtClean="0">
                <a:solidFill>
                  <a:srgbClr val="3366FF"/>
                </a:solidFill>
                <a:latin typeface="Arial" charset="0"/>
              </a:rPr>
              <a:t>92.0 to 86.0 degrees is Severe Hypothermia</a:t>
            </a:r>
          </a:p>
          <a:p>
            <a:pPr>
              <a:buClr>
                <a:srgbClr val="FF0000"/>
              </a:buClr>
            </a:pPr>
            <a:endParaRPr lang="en-US" sz="800" dirty="0" smtClean="0">
              <a:solidFill>
                <a:srgbClr val="3366FF"/>
              </a:solidFill>
              <a:latin typeface="Arial" charset="0"/>
            </a:endParaRPr>
          </a:p>
          <a:p>
            <a:pPr>
              <a:buClr>
                <a:srgbClr val="FF0000"/>
              </a:buClr>
            </a:pPr>
            <a:r>
              <a:rPr lang="en-US" sz="2800" dirty="0" smtClean="0">
                <a:solidFill>
                  <a:srgbClr val="3366FF"/>
                </a:solidFill>
                <a:latin typeface="Arial" charset="0"/>
              </a:rPr>
              <a:t>90.0 degrees or below, without intervention, </a:t>
            </a:r>
            <a:r>
              <a:rPr lang="en-US" sz="2800" dirty="0" smtClean="0">
                <a:solidFill>
                  <a:srgbClr val="FF0000"/>
                </a:solidFill>
                <a:latin typeface="Arial" charset="0"/>
              </a:rPr>
              <a:t>DEATH</a:t>
            </a:r>
            <a:r>
              <a:rPr lang="en-US" sz="2800" dirty="0" smtClean="0">
                <a:solidFill>
                  <a:srgbClr val="3366FF"/>
                </a:solidFill>
                <a:latin typeface="Arial" charset="0"/>
              </a:rPr>
              <a:t> is eminent.</a:t>
            </a:r>
          </a:p>
        </p:txBody>
      </p:sp>
      <p:pic>
        <p:nvPicPr>
          <p:cNvPr id="4" name="Picture 3" descr="SABOT LOGO FINAL.jpg"/>
          <p:cNvPicPr>
            <a:picLocks noChangeAspect="1"/>
          </p:cNvPicPr>
          <p:nvPr/>
        </p:nvPicPr>
        <p:blipFill>
          <a:blip r:embed="rId2" cstate="print"/>
          <a:srcRect/>
          <a:stretch>
            <a:fillRect/>
          </a:stretch>
        </p:blipFill>
        <p:spPr bwMode="auto">
          <a:xfrm>
            <a:off x="0" y="0"/>
            <a:ext cx="2371725" cy="1725613"/>
          </a:xfrm>
          <a:prstGeom prst="rect">
            <a:avLst/>
          </a:prstGeom>
          <a:noFill/>
          <a:ln w="9525">
            <a:noFill/>
            <a:miter lim="800000"/>
            <a:headEnd/>
            <a:tailEnd/>
          </a:ln>
        </p:spPr>
      </p:pic>
      <p:pic>
        <p:nvPicPr>
          <p:cNvPr id="5" name="Picture 4" descr="D9LOGO_4.jpg"/>
          <p:cNvPicPr>
            <a:picLocks noChangeAspect="1"/>
          </p:cNvPicPr>
          <p:nvPr/>
        </p:nvPicPr>
        <p:blipFill>
          <a:blip r:embed="rId3" cstate="print"/>
          <a:srcRect/>
          <a:stretch>
            <a:fillRect/>
          </a:stretch>
        </p:blipFill>
        <p:spPr bwMode="auto">
          <a:xfrm>
            <a:off x="7086600" y="1"/>
            <a:ext cx="2057400" cy="1625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0"/>
            <a:ext cx="7772400" cy="1143000"/>
          </a:xfrm>
        </p:spPr>
        <p:txBody>
          <a:bodyPr/>
          <a:lstStyle/>
          <a:p>
            <a:r>
              <a:rPr lang="en-US" sz="3600" b="1" smtClean="0">
                <a:solidFill>
                  <a:srgbClr val="3366FF"/>
                </a:solidFill>
                <a:latin typeface="Arial" charset="0"/>
              </a:rPr>
              <a:t>Hypothermia</a:t>
            </a:r>
          </a:p>
        </p:txBody>
      </p:sp>
      <p:sp>
        <p:nvSpPr>
          <p:cNvPr id="31747" name="Rectangle 7"/>
          <p:cNvSpPr>
            <a:spLocks noGrp="1" noChangeArrowheads="1"/>
          </p:cNvSpPr>
          <p:nvPr>
            <p:ph type="body" idx="1"/>
          </p:nvPr>
        </p:nvSpPr>
        <p:spPr>
          <a:xfrm>
            <a:off x="609600" y="1828800"/>
            <a:ext cx="7772400" cy="3200400"/>
          </a:xfrm>
        </p:spPr>
        <p:txBody>
          <a:bodyPr/>
          <a:lstStyle/>
          <a:p>
            <a:pPr>
              <a:buClr>
                <a:srgbClr val="FF0000"/>
              </a:buClr>
            </a:pPr>
            <a:r>
              <a:rPr lang="en-US" sz="2800" smtClean="0">
                <a:solidFill>
                  <a:srgbClr val="3366FF"/>
                </a:solidFill>
                <a:latin typeface="Arial" charset="0"/>
              </a:rPr>
              <a:t>Water conducts heat away from the body, at a rate, </a:t>
            </a:r>
            <a:r>
              <a:rPr lang="en-US" sz="2800" smtClean="0">
                <a:solidFill>
                  <a:srgbClr val="FF0000"/>
                </a:solidFill>
                <a:latin typeface="Arial" charset="0"/>
              </a:rPr>
              <a:t>20 times faster</a:t>
            </a:r>
            <a:r>
              <a:rPr lang="en-US" sz="2800" smtClean="0">
                <a:solidFill>
                  <a:srgbClr val="3366FF"/>
                </a:solidFill>
                <a:latin typeface="Arial" charset="0"/>
              </a:rPr>
              <a:t> than air.  This includes water from sweating or intrusion of a dry suit or MSD 900.</a:t>
            </a:r>
          </a:p>
        </p:txBody>
      </p:sp>
      <p:pic>
        <p:nvPicPr>
          <p:cNvPr id="4" name="Picture 3" descr="SABOT LOGO FINAL.jpg"/>
          <p:cNvPicPr>
            <a:picLocks noChangeAspect="1"/>
          </p:cNvPicPr>
          <p:nvPr/>
        </p:nvPicPr>
        <p:blipFill>
          <a:blip r:embed="rId2" cstate="print"/>
          <a:srcRect/>
          <a:stretch>
            <a:fillRect/>
          </a:stretch>
        </p:blipFill>
        <p:spPr bwMode="auto">
          <a:xfrm>
            <a:off x="0" y="0"/>
            <a:ext cx="2371725" cy="1725613"/>
          </a:xfrm>
          <a:prstGeom prst="rect">
            <a:avLst/>
          </a:prstGeom>
          <a:noFill/>
          <a:ln w="9525">
            <a:noFill/>
            <a:miter lim="800000"/>
            <a:headEnd/>
            <a:tailEnd/>
          </a:ln>
        </p:spPr>
      </p:pic>
      <p:pic>
        <p:nvPicPr>
          <p:cNvPr id="5" name="Picture 4" descr="D9LOGO_4.jpg"/>
          <p:cNvPicPr>
            <a:picLocks noChangeAspect="1"/>
          </p:cNvPicPr>
          <p:nvPr/>
        </p:nvPicPr>
        <p:blipFill>
          <a:blip r:embed="rId3" cstate="print"/>
          <a:srcRect/>
          <a:stretch>
            <a:fillRect/>
          </a:stretch>
        </p:blipFill>
        <p:spPr bwMode="auto">
          <a:xfrm>
            <a:off x="7086600" y="1"/>
            <a:ext cx="2057400" cy="1625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457200"/>
            <a:ext cx="7924800" cy="1143000"/>
          </a:xfrm>
        </p:spPr>
        <p:txBody>
          <a:bodyPr/>
          <a:lstStyle/>
          <a:p>
            <a:r>
              <a:rPr lang="en-US" sz="3600" b="1" dirty="0" smtClean="0">
                <a:solidFill>
                  <a:srgbClr val="3366FF"/>
                </a:solidFill>
                <a:latin typeface="Arial" charset="0"/>
              </a:rPr>
              <a:t>Signs of Early </a:t>
            </a:r>
            <a:br>
              <a:rPr lang="en-US" sz="3600" b="1" dirty="0" smtClean="0">
                <a:solidFill>
                  <a:srgbClr val="3366FF"/>
                </a:solidFill>
                <a:latin typeface="Arial" charset="0"/>
              </a:rPr>
            </a:br>
            <a:r>
              <a:rPr lang="en-US" sz="3600" b="1" dirty="0" smtClean="0">
                <a:solidFill>
                  <a:srgbClr val="3366FF"/>
                </a:solidFill>
                <a:latin typeface="Arial" charset="0"/>
              </a:rPr>
              <a:t>Hypothermia</a:t>
            </a:r>
            <a:br>
              <a:rPr lang="en-US" sz="3600" b="1" dirty="0" smtClean="0">
                <a:solidFill>
                  <a:srgbClr val="3366FF"/>
                </a:solidFill>
                <a:latin typeface="Arial" charset="0"/>
              </a:rPr>
            </a:br>
            <a:r>
              <a:rPr lang="en-US" sz="3600" b="1" dirty="0" smtClean="0">
                <a:solidFill>
                  <a:srgbClr val="FF0000"/>
                </a:solidFill>
                <a:latin typeface="Arial" charset="0"/>
              </a:rPr>
              <a:t>“</a:t>
            </a:r>
            <a:r>
              <a:rPr lang="en-US" sz="3600" b="1" dirty="0" err="1" smtClean="0">
                <a:solidFill>
                  <a:srgbClr val="FF0000"/>
                </a:solidFill>
                <a:latin typeface="Arial" charset="0"/>
              </a:rPr>
              <a:t>Umbles</a:t>
            </a:r>
            <a:r>
              <a:rPr lang="en-US" sz="3600" b="1" dirty="0" smtClean="0">
                <a:solidFill>
                  <a:srgbClr val="FF0000"/>
                </a:solidFill>
                <a:latin typeface="Arial" charset="0"/>
              </a:rPr>
              <a:t>”</a:t>
            </a:r>
          </a:p>
        </p:txBody>
      </p:sp>
      <p:sp>
        <p:nvSpPr>
          <p:cNvPr id="32771" name="Rectangle 7"/>
          <p:cNvSpPr>
            <a:spLocks noGrp="1" noChangeArrowheads="1"/>
          </p:cNvSpPr>
          <p:nvPr>
            <p:ph type="body" idx="1"/>
          </p:nvPr>
        </p:nvSpPr>
        <p:spPr>
          <a:xfrm>
            <a:off x="3352800" y="2667000"/>
            <a:ext cx="2895600" cy="3200400"/>
          </a:xfrm>
        </p:spPr>
        <p:txBody>
          <a:bodyPr/>
          <a:lstStyle/>
          <a:p>
            <a:pPr>
              <a:buClr>
                <a:srgbClr val="FF0000"/>
              </a:buClr>
            </a:pPr>
            <a:r>
              <a:rPr lang="en-US" sz="2800" smtClean="0">
                <a:solidFill>
                  <a:srgbClr val="3366FF"/>
                </a:solidFill>
                <a:latin typeface="Arial" charset="0"/>
              </a:rPr>
              <a:t>Mumbles</a:t>
            </a:r>
          </a:p>
          <a:p>
            <a:pPr>
              <a:buClr>
                <a:srgbClr val="FF0000"/>
              </a:buClr>
            </a:pPr>
            <a:r>
              <a:rPr lang="en-US" sz="2800" smtClean="0">
                <a:solidFill>
                  <a:srgbClr val="3366FF"/>
                </a:solidFill>
                <a:latin typeface="Arial" charset="0"/>
              </a:rPr>
              <a:t>Grumbles</a:t>
            </a:r>
          </a:p>
          <a:p>
            <a:pPr>
              <a:buClr>
                <a:srgbClr val="FF0000"/>
              </a:buClr>
            </a:pPr>
            <a:r>
              <a:rPr lang="en-US" sz="2800" smtClean="0">
                <a:solidFill>
                  <a:srgbClr val="3366FF"/>
                </a:solidFill>
                <a:latin typeface="Arial" charset="0"/>
              </a:rPr>
              <a:t>Fumbles</a:t>
            </a:r>
          </a:p>
          <a:p>
            <a:pPr>
              <a:buClr>
                <a:srgbClr val="FF0000"/>
              </a:buClr>
            </a:pPr>
            <a:r>
              <a:rPr lang="en-US" sz="2800" smtClean="0">
                <a:solidFill>
                  <a:srgbClr val="3366FF"/>
                </a:solidFill>
                <a:latin typeface="Arial" charset="0"/>
              </a:rPr>
              <a:t>Stumbles</a:t>
            </a:r>
          </a:p>
        </p:txBody>
      </p:sp>
      <p:pic>
        <p:nvPicPr>
          <p:cNvPr id="4" name="Picture 3" descr="SABOT LOGO FINAL.jpg"/>
          <p:cNvPicPr>
            <a:picLocks noChangeAspect="1"/>
          </p:cNvPicPr>
          <p:nvPr/>
        </p:nvPicPr>
        <p:blipFill>
          <a:blip r:embed="rId2" cstate="print"/>
          <a:srcRect/>
          <a:stretch>
            <a:fillRect/>
          </a:stretch>
        </p:blipFill>
        <p:spPr bwMode="auto">
          <a:xfrm>
            <a:off x="0" y="0"/>
            <a:ext cx="2371725" cy="1725613"/>
          </a:xfrm>
          <a:prstGeom prst="rect">
            <a:avLst/>
          </a:prstGeom>
          <a:noFill/>
          <a:ln w="9525">
            <a:noFill/>
            <a:miter lim="800000"/>
            <a:headEnd/>
            <a:tailEnd/>
          </a:ln>
        </p:spPr>
      </p:pic>
      <p:pic>
        <p:nvPicPr>
          <p:cNvPr id="5" name="Picture 4" descr="D9LOGO_4.jpg"/>
          <p:cNvPicPr>
            <a:picLocks noChangeAspect="1"/>
          </p:cNvPicPr>
          <p:nvPr/>
        </p:nvPicPr>
        <p:blipFill>
          <a:blip r:embed="rId3" cstate="print"/>
          <a:srcRect/>
          <a:stretch>
            <a:fillRect/>
          </a:stretch>
        </p:blipFill>
        <p:spPr bwMode="auto">
          <a:xfrm>
            <a:off x="7086600" y="1"/>
            <a:ext cx="2057400" cy="1625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838200" y="3733800"/>
            <a:ext cx="7772400" cy="1143000"/>
          </a:xfrm>
        </p:spPr>
        <p:txBody>
          <a:bodyPr/>
          <a:lstStyle/>
          <a:p>
            <a:pPr>
              <a:defRPr/>
            </a:pPr>
            <a:r>
              <a:rPr lang="en-US" b="1" dirty="0" smtClean="0">
                <a:solidFill>
                  <a:srgbClr val="002060"/>
                </a:solidFill>
                <a:effectLst>
                  <a:outerShdw blurRad="38100" dist="38100" dir="2700000" algn="tl">
                    <a:srgbClr val="C0C0C0"/>
                  </a:outerShdw>
                </a:effectLst>
                <a:latin typeface="Arial" charset="0"/>
              </a:rPr>
              <a:t>Personal Locating Beacon</a:t>
            </a:r>
            <a:br>
              <a:rPr lang="en-US" b="1" dirty="0" smtClean="0">
                <a:solidFill>
                  <a:srgbClr val="002060"/>
                </a:solidFill>
                <a:effectLst>
                  <a:outerShdw blurRad="38100" dist="38100" dir="2700000" algn="tl">
                    <a:srgbClr val="C0C0C0"/>
                  </a:outerShdw>
                </a:effectLst>
                <a:latin typeface="Arial" charset="0"/>
              </a:rPr>
            </a:br>
            <a:r>
              <a:rPr lang="en-US" b="1" dirty="0" smtClean="0">
                <a:solidFill>
                  <a:srgbClr val="002060"/>
                </a:solidFill>
                <a:effectLst>
                  <a:outerShdw blurRad="38100" dist="38100" dir="2700000" algn="tl">
                    <a:srgbClr val="C0C0C0"/>
                  </a:outerShdw>
                </a:effectLst>
                <a:latin typeface="Arial" charset="0"/>
              </a:rPr>
              <a:t>(PLB)</a:t>
            </a:r>
            <a:br>
              <a:rPr lang="en-US" b="1" dirty="0" smtClean="0">
                <a:solidFill>
                  <a:srgbClr val="002060"/>
                </a:solidFill>
                <a:effectLst>
                  <a:outerShdw blurRad="38100" dist="38100" dir="2700000" algn="tl">
                    <a:srgbClr val="C0C0C0"/>
                  </a:outerShdw>
                </a:effectLst>
                <a:latin typeface="Arial" charset="0"/>
              </a:rPr>
            </a:br>
            <a:r>
              <a:rPr lang="en-US" b="1" dirty="0" smtClean="0">
                <a:solidFill>
                  <a:srgbClr val="002060"/>
                </a:solidFill>
                <a:effectLst>
                  <a:outerShdw blurRad="38100" dist="38100" dir="2700000" algn="tl">
                    <a:srgbClr val="C0C0C0"/>
                  </a:outerShdw>
                </a:effectLst>
                <a:latin typeface="Arial" charset="0"/>
              </a:rPr>
              <a:t/>
            </a:r>
            <a:br>
              <a:rPr lang="en-US" b="1" dirty="0" smtClean="0">
                <a:solidFill>
                  <a:srgbClr val="002060"/>
                </a:solidFill>
                <a:effectLst>
                  <a:outerShdw blurRad="38100" dist="38100" dir="2700000" algn="tl">
                    <a:srgbClr val="C0C0C0"/>
                  </a:outerShdw>
                </a:effectLst>
                <a:latin typeface="Arial" charset="0"/>
              </a:rPr>
            </a:br>
            <a:r>
              <a:rPr lang="en-US" b="1" dirty="0" smtClean="0">
                <a:solidFill>
                  <a:srgbClr val="002060"/>
                </a:solidFill>
                <a:effectLst>
                  <a:outerShdw blurRad="38100" dist="38100" dir="2700000" algn="tl">
                    <a:srgbClr val="C0C0C0"/>
                  </a:outerShdw>
                </a:effectLst>
                <a:latin typeface="Arial" charset="0"/>
              </a:rPr>
              <a:t>(Required on all underway crew &amp; coxswains)</a:t>
            </a:r>
          </a:p>
        </p:txBody>
      </p:sp>
      <p:sp>
        <p:nvSpPr>
          <p:cNvPr id="33795" name="Rectangle 3"/>
          <p:cNvSpPr>
            <a:spLocks noChangeArrowheads="1"/>
          </p:cNvSpPr>
          <p:nvPr/>
        </p:nvSpPr>
        <p:spPr bwMode="auto">
          <a:xfrm>
            <a:off x="0" y="6096000"/>
            <a:ext cx="9144000" cy="457200"/>
          </a:xfrm>
          <a:prstGeom prst="rect">
            <a:avLst/>
          </a:prstGeom>
          <a:solidFill>
            <a:srgbClr val="FF0000"/>
          </a:solidFill>
          <a:ln w="9525">
            <a:solidFill>
              <a:schemeClr val="tx1"/>
            </a:solidFill>
            <a:miter lim="800000"/>
            <a:headEnd/>
            <a:tailEnd/>
          </a:ln>
        </p:spPr>
        <p:txBody>
          <a:bodyPr wrap="none" anchor="ctr"/>
          <a:lstStyle/>
          <a:p>
            <a:pPr eaLnBrk="0" hangingPunct="0"/>
            <a:endParaRPr lang="en-US"/>
          </a:p>
        </p:txBody>
      </p:sp>
      <p:sp>
        <p:nvSpPr>
          <p:cNvPr id="33796" name="Rectangle 4"/>
          <p:cNvSpPr>
            <a:spLocks noChangeArrowheads="1"/>
          </p:cNvSpPr>
          <p:nvPr/>
        </p:nvSpPr>
        <p:spPr bwMode="auto">
          <a:xfrm>
            <a:off x="0" y="6705600"/>
            <a:ext cx="9144000" cy="152400"/>
          </a:xfrm>
          <a:prstGeom prst="rect">
            <a:avLst/>
          </a:prstGeom>
          <a:solidFill>
            <a:srgbClr val="333399"/>
          </a:solidFill>
          <a:ln w="9525">
            <a:solidFill>
              <a:schemeClr val="tx1"/>
            </a:solidFill>
            <a:miter lim="800000"/>
            <a:headEnd/>
            <a:tailEnd/>
          </a:ln>
        </p:spPr>
        <p:txBody>
          <a:bodyPr wrap="none" anchor="ctr"/>
          <a:lstStyle/>
          <a:p>
            <a:pPr eaLnBrk="0" hangingPunct="0"/>
            <a:endParaRPr lang="en-US"/>
          </a:p>
        </p:txBody>
      </p:sp>
      <p:pic>
        <p:nvPicPr>
          <p:cNvPr id="33797" name="Picture 6" descr="A:\CGlogo2.gif"/>
          <p:cNvPicPr>
            <a:picLocks noChangeAspect="1" noChangeArrowheads="1"/>
          </p:cNvPicPr>
          <p:nvPr/>
        </p:nvPicPr>
        <p:blipFill>
          <a:blip r:embed="rId2" cstate="print"/>
          <a:srcRect/>
          <a:stretch>
            <a:fillRect/>
          </a:stretch>
        </p:blipFill>
        <p:spPr bwMode="auto">
          <a:xfrm>
            <a:off x="3200400" y="533400"/>
            <a:ext cx="2136775" cy="2057400"/>
          </a:xfrm>
          <a:prstGeom prst="rect">
            <a:avLst/>
          </a:prstGeom>
          <a:noFill/>
          <a:ln w="9525">
            <a:noFill/>
            <a:miter lim="800000"/>
            <a:headEnd/>
            <a:tailEnd/>
          </a:ln>
        </p:spPr>
      </p:pic>
      <p:pic>
        <p:nvPicPr>
          <p:cNvPr id="6" name="Picture 5" descr="SABOT LOGO FINAL.jpg"/>
          <p:cNvPicPr>
            <a:picLocks noChangeAspect="1"/>
          </p:cNvPicPr>
          <p:nvPr/>
        </p:nvPicPr>
        <p:blipFill>
          <a:blip r:embed="rId3" cstate="print"/>
          <a:srcRect/>
          <a:stretch>
            <a:fillRect/>
          </a:stretch>
        </p:blipFill>
        <p:spPr bwMode="auto">
          <a:xfrm>
            <a:off x="0" y="0"/>
            <a:ext cx="2371725" cy="1725613"/>
          </a:xfrm>
          <a:prstGeom prst="rect">
            <a:avLst/>
          </a:prstGeom>
          <a:noFill/>
          <a:ln w="9525">
            <a:noFill/>
            <a:miter lim="800000"/>
            <a:headEnd/>
            <a:tailEnd/>
          </a:ln>
        </p:spPr>
      </p:pic>
      <p:pic>
        <p:nvPicPr>
          <p:cNvPr id="7" name="Picture 6" descr="D9LOGO_4.jpg"/>
          <p:cNvPicPr>
            <a:picLocks noChangeAspect="1"/>
          </p:cNvPicPr>
          <p:nvPr/>
        </p:nvPicPr>
        <p:blipFill>
          <a:blip r:embed="rId4" cstate="print"/>
          <a:srcRect/>
          <a:stretch>
            <a:fillRect/>
          </a:stretch>
        </p:blipFill>
        <p:spPr bwMode="auto">
          <a:xfrm>
            <a:off x="7086600" y="1"/>
            <a:ext cx="2057400" cy="1625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09600" y="0"/>
            <a:ext cx="7772400" cy="1143000"/>
          </a:xfrm>
        </p:spPr>
        <p:txBody>
          <a:bodyPr/>
          <a:lstStyle/>
          <a:p>
            <a:r>
              <a:rPr lang="en-US" sz="3600" b="1" smtClean="0">
                <a:solidFill>
                  <a:srgbClr val="002060"/>
                </a:solidFill>
                <a:latin typeface="Arial" charset="0"/>
              </a:rPr>
              <a:t>Reference’s</a:t>
            </a:r>
          </a:p>
        </p:txBody>
      </p:sp>
      <p:sp>
        <p:nvSpPr>
          <p:cNvPr id="34819" name="Rectangle 7"/>
          <p:cNvSpPr>
            <a:spLocks noGrp="1" noChangeArrowheads="1"/>
          </p:cNvSpPr>
          <p:nvPr>
            <p:ph type="body" idx="1"/>
          </p:nvPr>
        </p:nvSpPr>
        <p:spPr>
          <a:xfrm>
            <a:off x="609600" y="1828800"/>
            <a:ext cx="7772400" cy="3200400"/>
          </a:xfrm>
        </p:spPr>
        <p:txBody>
          <a:bodyPr/>
          <a:lstStyle/>
          <a:p>
            <a:pPr>
              <a:buClr>
                <a:srgbClr val="FF0000"/>
              </a:buClr>
            </a:pPr>
            <a:r>
              <a:rPr lang="en-US" sz="2800" dirty="0" smtClean="0">
                <a:solidFill>
                  <a:srgbClr val="002060"/>
                </a:solidFill>
                <a:latin typeface="Arial" charset="0"/>
              </a:rPr>
              <a:t>McMurdo </a:t>
            </a:r>
            <a:r>
              <a:rPr lang="en-US" sz="2800" dirty="0" err="1" smtClean="0">
                <a:solidFill>
                  <a:srgbClr val="002060"/>
                </a:solidFill>
                <a:latin typeface="Arial" charset="0"/>
              </a:rPr>
              <a:t>Fastfind</a:t>
            </a:r>
            <a:r>
              <a:rPr lang="en-US" sz="2800" dirty="0" smtClean="0">
                <a:solidFill>
                  <a:srgbClr val="002060"/>
                </a:solidFill>
                <a:latin typeface="Arial" charset="0"/>
              </a:rPr>
              <a:t> Owners Manual</a:t>
            </a:r>
          </a:p>
          <a:p>
            <a:pPr>
              <a:buClr>
                <a:srgbClr val="FF0000"/>
              </a:buClr>
            </a:pPr>
            <a:endParaRPr lang="en-US" sz="800" dirty="0" smtClean="0">
              <a:solidFill>
                <a:srgbClr val="002060"/>
              </a:solidFill>
              <a:latin typeface="Arial" charset="0"/>
            </a:endParaRPr>
          </a:p>
          <a:p>
            <a:pPr>
              <a:buClr>
                <a:srgbClr val="FF0000"/>
              </a:buClr>
            </a:pPr>
            <a:r>
              <a:rPr lang="en-US" sz="2800" dirty="0" smtClean="0">
                <a:solidFill>
                  <a:srgbClr val="002060"/>
                </a:solidFill>
                <a:latin typeface="Arial" charset="0"/>
                <a:hlinkClick r:id="rId2"/>
              </a:rPr>
              <a:t>www.mcmurdo.co.uk</a:t>
            </a:r>
            <a:endParaRPr lang="en-US" sz="2800" dirty="0" smtClean="0">
              <a:solidFill>
                <a:srgbClr val="002060"/>
              </a:solidFill>
              <a:latin typeface="Arial" charset="0"/>
            </a:endParaRPr>
          </a:p>
          <a:p>
            <a:pPr>
              <a:buClr>
                <a:srgbClr val="FF0000"/>
              </a:buClr>
            </a:pPr>
            <a:endParaRPr lang="en-US" sz="800" dirty="0" smtClean="0">
              <a:solidFill>
                <a:srgbClr val="002060"/>
              </a:solidFill>
              <a:latin typeface="Arial" charset="0"/>
            </a:endParaRPr>
          </a:p>
          <a:p>
            <a:pPr>
              <a:buClr>
                <a:srgbClr val="FF0000"/>
              </a:buClr>
            </a:pPr>
            <a:r>
              <a:rPr lang="en-US" sz="2800" dirty="0" smtClean="0">
                <a:solidFill>
                  <a:srgbClr val="002060"/>
                </a:solidFill>
                <a:latin typeface="Arial" charset="0"/>
              </a:rPr>
              <a:t>Rescue and Survival System’s Manual, COMDTINST M10470.10G</a:t>
            </a:r>
          </a:p>
        </p:txBody>
      </p:sp>
      <p:pic>
        <p:nvPicPr>
          <p:cNvPr id="4" name="Picture 3" descr="SABOT LOGO FINAL.jpg"/>
          <p:cNvPicPr>
            <a:picLocks noChangeAspect="1"/>
          </p:cNvPicPr>
          <p:nvPr/>
        </p:nvPicPr>
        <p:blipFill>
          <a:blip r:embed="rId3" cstate="print"/>
          <a:srcRect/>
          <a:stretch>
            <a:fillRect/>
          </a:stretch>
        </p:blipFill>
        <p:spPr bwMode="auto">
          <a:xfrm>
            <a:off x="0" y="0"/>
            <a:ext cx="2371725" cy="1725613"/>
          </a:xfrm>
          <a:prstGeom prst="rect">
            <a:avLst/>
          </a:prstGeom>
          <a:noFill/>
          <a:ln w="9525">
            <a:noFill/>
            <a:miter lim="800000"/>
            <a:headEnd/>
            <a:tailEnd/>
          </a:ln>
        </p:spPr>
      </p:pic>
      <p:pic>
        <p:nvPicPr>
          <p:cNvPr id="5" name="Picture 4" descr="D9LOGO_4.jpg"/>
          <p:cNvPicPr>
            <a:picLocks noChangeAspect="1"/>
          </p:cNvPicPr>
          <p:nvPr/>
        </p:nvPicPr>
        <p:blipFill>
          <a:blip r:embed="rId4" cstate="print"/>
          <a:srcRect/>
          <a:stretch>
            <a:fillRect/>
          </a:stretch>
        </p:blipFill>
        <p:spPr bwMode="auto">
          <a:xfrm>
            <a:off x="7086600" y="1"/>
            <a:ext cx="2057400" cy="1625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a:xfrm>
            <a:off x="0" y="1143000"/>
            <a:ext cx="5486400" cy="5715000"/>
          </a:xfrm>
        </p:spPr>
        <p:txBody>
          <a:bodyPr/>
          <a:lstStyle/>
          <a:p>
            <a:pPr algn="l" eaLnBrk="1" hangingPunct="1"/>
            <a:r>
              <a:rPr lang="en-US" sz="1600" dirty="0" smtClean="0"/>
              <a:t>The </a:t>
            </a:r>
            <a:r>
              <a:rPr lang="en-US" sz="1600" dirty="0" err="1" smtClean="0"/>
              <a:t>Fastfind</a:t>
            </a:r>
            <a:r>
              <a:rPr lang="en-US" sz="1600" dirty="0" smtClean="0"/>
              <a:t> range of Personal Location Beacons has all the benefits of the 406MHz EPIRB except that they are registered to an individual as opposed to a vessel. </a:t>
            </a:r>
            <a:br>
              <a:rPr lang="en-US" sz="1600" dirty="0" smtClean="0"/>
            </a:br>
            <a:r>
              <a:rPr lang="en-US" sz="1600" dirty="0" smtClean="0"/>
              <a:t/>
            </a:r>
            <a:br>
              <a:rPr lang="en-US" sz="1600" dirty="0" smtClean="0"/>
            </a:br>
            <a:r>
              <a:rPr lang="en-US" sz="1600" dirty="0" smtClean="0"/>
              <a:t>They operate on the 406Mhz global satellite rescue system ensuring that your emergency signal can be sent from anywhere in the world. </a:t>
            </a:r>
            <a:br>
              <a:rPr lang="en-US" sz="1600" dirty="0" smtClean="0"/>
            </a:br>
            <a:r>
              <a:rPr lang="en-US" sz="1600" dirty="0" smtClean="0"/>
              <a:t/>
            </a:r>
            <a:br>
              <a:rPr lang="en-US" sz="1600" dirty="0" smtClean="0"/>
            </a:br>
            <a:r>
              <a:rPr lang="en-US" sz="1600" dirty="0" smtClean="0"/>
              <a:t>They also transmit a 121.5MHz homing signal and the </a:t>
            </a:r>
            <a:r>
              <a:rPr lang="en-US" sz="1600" dirty="0" err="1" smtClean="0"/>
              <a:t>Fastfind</a:t>
            </a:r>
            <a:r>
              <a:rPr lang="en-US" sz="1600" dirty="0" smtClean="0"/>
              <a:t> Plus version benefits from a dedicated built in GPS sending a highly accurate location position typically +/- 50metres within a few minutes of switching the unit on. </a:t>
            </a:r>
            <a:br>
              <a:rPr lang="en-US" sz="1600" dirty="0" smtClean="0"/>
            </a:br>
            <a:r>
              <a:rPr lang="en-US" sz="1600" dirty="0" smtClean="0"/>
              <a:t/>
            </a:r>
            <a:br>
              <a:rPr lang="en-US" sz="1600" dirty="0" smtClean="0"/>
            </a:br>
            <a:r>
              <a:rPr lang="en-US" sz="1600" dirty="0" smtClean="0"/>
              <a:t>This enables the rescue authorities to greatly reduce their search time. There is also a -40°C battery option for colder climates. The </a:t>
            </a:r>
            <a:r>
              <a:rPr lang="en-US" sz="1600" dirty="0" err="1" smtClean="0"/>
              <a:t>Fastfind</a:t>
            </a:r>
            <a:r>
              <a:rPr lang="en-US" sz="1600" dirty="0" smtClean="0"/>
              <a:t> is of particular benefit if you are moving from boat to boat or having to work on deck in adverse weather conditions. </a:t>
            </a:r>
            <a:br>
              <a:rPr lang="en-US" sz="1600" dirty="0" smtClean="0"/>
            </a:br>
            <a:r>
              <a:rPr lang="en-US" sz="1600" dirty="0" smtClean="0"/>
              <a:t/>
            </a:r>
            <a:br>
              <a:rPr lang="en-US" sz="1600" dirty="0" smtClean="0"/>
            </a:br>
            <a:r>
              <a:rPr lang="en-US" sz="1600" dirty="0" smtClean="0"/>
              <a:t>It is compact and should be tethered ensuring that you can safely move around without fear of losing the unit.</a:t>
            </a:r>
            <a:br>
              <a:rPr lang="en-US" sz="1600" dirty="0" smtClean="0"/>
            </a:br>
            <a:r>
              <a:rPr lang="en-US" sz="1600" dirty="0" smtClean="0"/>
              <a:t/>
            </a:r>
            <a:br>
              <a:rPr lang="en-US" sz="1600" dirty="0" smtClean="0"/>
            </a:br>
            <a:r>
              <a:rPr lang="en-US" sz="1600" dirty="0" smtClean="0"/>
              <a:t>PLB replacement batteries available upon request.</a:t>
            </a:r>
          </a:p>
        </p:txBody>
      </p:sp>
      <p:sp>
        <p:nvSpPr>
          <p:cNvPr id="35843" name="Content Placeholder 1"/>
          <p:cNvSpPr>
            <a:spLocks noGrp="1"/>
          </p:cNvSpPr>
          <p:nvPr>
            <p:ph idx="1"/>
          </p:nvPr>
        </p:nvSpPr>
        <p:spPr>
          <a:xfrm>
            <a:off x="1485900" y="152400"/>
            <a:ext cx="5715000" cy="685800"/>
          </a:xfrm>
        </p:spPr>
        <p:txBody>
          <a:bodyPr/>
          <a:lstStyle/>
          <a:p>
            <a:pPr marL="0" indent="0" algn="ctr">
              <a:buFontTx/>
              <a:buNone/>
            </a:pPr>
            <a:r>
              <a:rPr lang="en-US" sz="2800" dirty="0" smtClean="0"/>
              <a:t>Personal Locating </a:t>
            </a:r>
          </a:p>
          <a:p>
            <a:pPr marL="0" indent="0" algn="ctr">
              <a:buFontTx/>
              <a:buNone/>
            </a:pPr>
            <a:r>
              <a:rPr lang="en-US" sz="2800" dirty="0" smtClean="0"/>
              <a:t>Beacon (PLB)</a:t>
            </a:r>
            <a:r>
              <a:rPr lang="en-US" dirty="0" smtClean="0"/>
              <a:t/>
            </a:r>
            <a:br>
              <a:rPr lang="en-US" dirty="0" smtClean="0"/>
            </a:br>
            <a:endParaRPr lang="en-US" dirty="0" smtClean="0"/>
          </a:p>
        </p:txBody>
      </p:sp>
      <p:pic>
        <p:nvPicPr>
          <p:cNvPr id="35844" name="Picture 2"/>
          <p:cNvPicPr>
            <a:picLocks noChangeAspect="1" noChangeArrowheads="1"/>
          </p:cNvPicPr>
          <p:nvPr/>
        </p:nvPicPr>
        <p:blipFill>
          <a:blip r:embed="rId2" cstate="print"/>
          <a:srcRect/>
          <a:stretch>
            <a:fillRect/>
          </a:stretch>
        </p:blipFill>
        <p:spPr bwMode="auto">
          <a:xfrm>
            <a:off x="5638800" y="1371600"/>
            <a:ext cx="3143250" cy="5334000"/>
          </a:xfrm>
          <a:prstGeom prst="rect">
            <a:avLst/>
          </a:prstGeom>
          <a:noFill/>
          <a:ln w="9525">
            <a:noFill/>
            <a:miter lim="800000"/>
            <a:headEnd/>
            <a:tailEnd/>
          </a:ln>
        </p:spPr>
      </p:pic>
      <p:pic>
        <p:nvPicPr>
          <p:cNvPr id="5" name="Picture 4" descr="SABOT LOGO FINAL.jpg"/>
          <p:cNvPicPr>
            <a:picLocks noChangeAspect="1"/>
          </p:cNvPicPr>
          <p:nvPr/>
        </p:nvPicPr>
        <p:blipFill>
          <a:blip r:embed="rId3" cstate="print"/>
          <a:srcRect/>
          <a:stretch>
            <a:fillRect/>
          </a:stretch>
        </p:blipFill>
        <p:spPr bwMode="auto">
          <a:xfrm>
            <a:off x="1" y="2"/>
            <a:ext cx="1676399" cy="1219710"/>
          </a:xfrm>
          <a:prstGeom prst="rect">
            <a:avLst/>
          </a:prstGeom>
          <a:noFill/>
          <a:ln w="9525">
            <a:noFill/>
            <a:miter lim="800000"/>
            <a:headEnd/>
            <a:tailEnd/>
          </a:ln>
        </p:spPr>
      </p:pic>
      <p:pic>
        <p:nvPicPr>
          <p:cNvPr id="6" name="Picture 5" descr="D9LOGO_4.jpg"/>
          <p:cNvPicPr>
            <a:picLocks noChangeAspect="1"/>
          </p:cNvPicPr>
          <p:nvPr/>
        </p:nvPicPr>
        <p:blipFill>
          <a:blip r:embed="rId4" cstate="print"/>
          <a:srcRect/>
          <a:stretch>
            <a:fillRect/>
          </a:stretch>
        </p:blipFill>
        <p:spPr bwMode="auto">
          <a:xfrm>
            <a:off x="7086600" y="1"/>
            <a:ext cx="2057400" cy="1625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4763"/>
            <a:ext cx="7772400" cy="1143001"/>
          </a:xfrm>
        </p:spPr>
        <p:txBody>
          <a:bodyPr/>
          <a:lstStyle/>
          <a:p>
            <a:r>
              <a:rPr lang="en-US" sz="3600" b="1" smtClean="0">
                <a:solidFill>
                  <a:srgbClr val="002060"/>
                </a:solidFill>
                <a:latin typeface="Arial" charset="0"/>
              </a:rPr>
              <a:t>PLB</a:t>
            </a:r>
          </a:p>
        </p:txBody>
      </p:sp>
      <p:sp>
        <p:nvSpPr>
          <p:cNvPr id="36867" name="Rectangle 7"/>
          <p:cNvSpPr>
            <a:spLocks noGrp="1" noChangeArrowheads="1"/>
          </p:cNvSpPr>
          <p:nvPr>
            <p:ph type="body" idx="1"/>
          </p:nvPr>
        </p:nvSpPr>
        <p:spPr>
          <a:xfrm>
            <a:off x="609600" y="1828800"/>
            <a:ext cx="7772400" cy="3200400"/>
          </a:xfrm>
        </p:spPr>
        <p:txBody>
          <a:bodyPr/>
          <a:lstStyle/>
          <a:p>
            <a:pPr>
              <a:buClr>
                <a:srgbClr val="FF0000"/>
              </a:buClr>
            </a:pPr>
            <a:r>
              <a:rPr lang="en-US" sz="2800" smtClean="0">
                <a:solidFill>
                  <a:srgbClr val="002060"/>
                </a:solidFill>
                <a:latin typeface="Arial" charset="0"/>
              </a:rPr>
              <a:t>Command approval required to test</a:t>
            </a:r>
          </a:p>
          <a:p>
            <a:pPr>
              <a:buClr>
                <a:srgbClr val="FF0000"/>
              </a:buClr>
            </a:pPr>
            <a:endParaRPr lang="en-US" sz="2800" smtClean="0">
              <a:solidFill>
                <a:srgbClr val="002060"/>
              </a:solidFill>
              <a:latin typeface="Arial" charset="0"/>
            </a:endParaRPr>
          </a:p>
          <a:p>
            <a:pPr>
              <a:buClr>
                <a:srgbClr val="FF0000"/>
              </a:buClr>
            </a:pPr>
            <a:r>
              <a:rPr lang="en-US" sz="2800" smtClean="0">
                <a:solidFill>
                  <a:srgbClr val="002060"/>
                </a:solidFill>
                <a:latin typeface="Arial" charset="0"/>
              </a:rPr>
              <a:t>Manually activated</a:t>
            </a:r>
          </a:p>
          <a:p>
            <a:pPr>
              <a:buClr>
                <a:srgbClr val="FF0000"/>
              </a:buClr>
            </a:pPr>
            <a:endParaRPr lang="en-US" sz="2800" smtClean="0">
              <a:solidFill>
                <a:srgbClr val="002060"/>
              </a:solidFill>
              <a:latin typeface="Arial" charset="0"/>
            </a:endParaRPr>
          </a:p>
          <a:p>
            <a:pPr>
              <a:buClr>
                <a:srgbClr val="FF0000"/>
              </a:buClr>
            </a:pPr>
            <a:r>
              <a:rPr lang="en-US" sz="2800" smtClean="0">
                <a:solidFill>
                  <a:srgbClr val="002060"/>
                </a:solidFill>
                <a:latin typeface="Arial" charset="0"/>
              </a:rPr>
              <a:t>24 hour transmission life</a:t>
            </a:r>
          </a:p>
          <a:p>
            <a:pPr>
              <a:buClr>
                <a:srgbClr val="FF0000"/>
              </a:buClr>
            </a:pPr>
            <a:endParaRPr lang="en-US" sz="2800" smtClean="0">
              <a:solidFill>
                <a:srgbClr val="002060"/>
              </a:solidFill>
              <a:latin typeface="Arial" charset="0"/>
            </a:endParaRPr>
          </a:p>
          <a:p>
            <a:pPr>
              <a:buClr>
                <a:srgbClr val="FF0000"/>
              </a:buClr>
            </a:pPr>
            <a:endParaRPr lang="en-US" sz="2800" smtClean="0">
              <a:solidFill>
                <a:srgbClr val="3366FF"/>
              </a:solidFill>
              <a:latin typeface="Arial" charset="0"/>
            </a:endParaRPr>
          </a:p>
          <a:p>
            <a:pPr>
              <a:buClr>
                <a:srgbClr val="FF0000"/>
              </a:buClr>
            </a:pPr>
            <a:endParaRPr lang="en-US" sz="2800" smtClean="0">
              <a:solidFill>
                <a:srgbClr val="3366FF"/>
              </a:solidFill>
              <a:latin typeface="Arial" charset="0"/>
            </a:endParaRPr>
          </a:p>
        </p:txBody>
      </p:sp>
      <p:pic>
        <p:nvPicPr>
          <p:cNvPr id="4" name="Picture 3" descr="SABOT LOGO FINAL.jpg"/>
          <p:cNvPicPr>
            <a:picLocks noChangeAspect="1"/>
          </p:cNvPicPr>
          <p:nvPr/>
        </p:nvPicPr>
        <p:blipFill>
          <a:blip r:embed="rId2" cstate="print"/>
          <a:srcRect/>
          <a:stretch>
            <a:fillRect/>
          </a:stretch>
        </p:blipFill>
        <p:spPr bwMode="auto">
          <a:xfrm>
            <a:off x="0" y="0"/>
            <a:ext cx="2371725" cy="1725613"/>
          </a:xfrm>
          <a:prstGeom prst="rect">
            <a:avLst/>
          </a:prstGeom>
          <a:noFill/>
          <a:ln w="9525">
            <a:noFill/>
            <a:miter lim="800000"/>
            <a:headEnd/>
            <a:tailEnd/>
          </a:ln>
        </p:spPr>
      </p:pic>
      <p:pic>
        <p:nvPicPr>
          <p:cNvPr id="5" name="Picture 4" descr="D9LOGO_4.jpg"/>
          <p:cNvPicPr>
            <a:picLocks noChangeAspect="1"/>
          </p:cNvPicPr>
          <p:nvPr/>
        </p:nvPicPr>
        <p:blipFill>
          <a:blip r:embed="rId3" cstate="print"/>
          <a:srcRect/>
          <a:stretch>
            <a:fillRect/>
          </a:stretch>
        </p:blipFill>
        <p:spPr bwMode="auto">
          <a:xfrm>
            <a:off x="7086600" y="1"/>
            <a:ext cx="2057400" cy="1625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685800" y="4763"/>
            <a:ext cx="7772400" cy="757237"/>
          </a:xfrm>
        </p:spPr>
        <p:txBody>
          <a:bodyPr/>
          <a:lstStyle/>
          <a:p>
            <a:r>
              <a:rPr lang="en-US" smtClean="0"/>
              <a:t>PLB Registration</a:t>
            </a:r>
          </a:p>
        </p:txBody>
      </p:sp>
      <p:sp>
        <p:nvSpPr>
          <p:cNvPr id="2052" name="Content Placeholder 2"/>
          <p:cNvSpPr>
            <a:spLocks noGrp="1"/>
          </p:cNvSpPr>
          <p:nvPr>
            <p:ph idx="1"/>
          </p:nvPr>
        </p:nvSpPr>
        <p:spPr>
          <a:xfrm>
            <a:off x="0" y="1905000"/>
            <a:ext cx="3810000" cy="4876800"/>
          </a:xfrm>
        </p:spPr>
        <p:txBody>
          <a:bodyPr/>
          <a:lstStyle/>
          <a:p>
            <a:r>
              <a:rPr lang="en-US" sz="2000" dirty="0" smtClean="0"/>
              <a:t>ALL PLB’s must be registered and copy of completed registration sent to OTO office if not already registered by the OTO office.</a:t>
            </a:r>
          </a:p>
          <a:p>
            <a:endParaRPr lang="en-US" sz="2000" dirty="0" smtClean="0"/>
          </a:p>
          <a:p>
            <a:r>
              <a:rPr lang="en-US" sz="2000" dirty="0" smtClean="0"/>
              <a:t>Can be registered online or by Fax, Mail or E-mail.</a:t>
            </a:r>
          </a:p>
          <a:p>
            <a:endParaRPr lang="en-US" sz="2000" dirty="0" smtClean="0"/>
          </a:p>
          <a:p>
            <a:r>
              <a:rPr lang="en-US" sz="2000" dirty="0" smtClean="0"/>
              <a:t>OIA: Listed as Primary Emergency Contact</a:t>
            </a:r>
            <a:endParaRPr lang="en-US" sz="2000" u="sng" dirty="0" smtClean="0"/>
          </a:p>
          <a:p>
            <a:endParaRPr lang="en-US" sz="2000" u="sng" dirty="0" smtClean="0"/>
          </a:p>
          <a:p>
            <a:r>
              <a:rPr lang="en-US" sz="2000" dirty="0" smtClean="0"/>
              <a:t>Sector: Listed as Alternate Emergency Contact</a:t>
            </a:r>
            <a:endParaRPr lang="en-US" sz="2000" u="sng" dirty="0" smtClean="0"/>
          </a:p>
        </p:txBody>
      </p:sp>
      <p:graphicFrame>
        <p:nvGraphicFramePr>
          <p:cNvPr id="2050" name="Object 5"/>
          <p:cNvGraphicFramePr>
            <a:graphicFrameLocks noChangeAspect="1"/>
          </p:cNvGraphicFramePr>
          <p:nvPr/>
        </p:nvGraphicFramePr>
        <p:xfrm>
          <a:off x="4343400" y="1722437"/>
          <a:ext cx="4800600" cy="5135563"/>
        </p:xfrm>
        <a:graphic>
          <a:graphicData uri="http://schemas.openxmlformats.org/presentationml/2006/ole">
            <p:oleObj spid="_x0000_s2050" name="Acrobat Document" r:id="rId3" imgW="7767000" imgH="10037520" progId="AcroExch.Document.7">
              <p:embed/>
            </p:oleObj>
          </a:graphicData>
        </a:graphic>
      </p:graphicFrame>
      <p:pic>
        <p:nvPicPr>
          <p:cNvPr id="5" name="Picture 4" descr="SABOT LOGO FINAL.jpg"/>
          <p:cNvPicPr>
            <a:picLocks noChangeAspect="1"/>
          </p:cNvPicPr>
          <p:nvPr/>
        </p:nvPicPr>
        <p:blipFill>
          <a:blip r:embed="rId4" cstate="print"/>
          <a:srcRect/>
          <a:stretch>
            <a:fillRect/>
          </a:stretch>
        </p:blipFill>
        <p:spPr bwMode="auto">
          <a:xfrm>
            <a:off x="0" y="0"/>
            <a:ext cx="2371725" cy="1725613"/>
          </a:xfrm>
          <a:prstGeom prst="rect">
            <a:avLst/>
          </a:prstGeom>
          <a:noFill/>
          <a:ln w="9525">
            <a:noFill/>
            <a:miter lim="800000"/>
            <a:headEnd/>
            <a:tailEnd/>
          </a:ln>
        </p:spPr>
      </p:pic>
      <p:pic>
        <p:nvPicPr>
          <p:cNvPr id="6" name="Picture 5" descr="D9LOGO_4.jpg"/>
          <p:cNvPicPr>
            <a:picLocks noChangeAspect="1"/>
          </p:cNvPicPr>
          <p:nvPr/>
        </p:nvPicPr>
        <p:blipFill>
          <a:blip r:embed="rId5" cstate="print"/>
          <a:srcRect/>
          <a:stretch>
            <a:fillRect/>
          </a:stretch>
        </p:blipFill>
        <p:spPr bwMode="auto">
          <a:xfrm>
            <a:off x="7086600" y="1"/>
            <a:ext cx="2057400" cy="1625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2514600" y="228600"/>
            <a:ext cx="4191000" cy="685800"/>
          </a:xfrm>
        </p:spPr>
        <p:txBody>
          <a:bodyPr/>
          <a:lstStyle/>
          <a:p>
            <a:pPr algn="ctr">
              <a:buClr>
                <a:srgbClr val="FF0000"/>
              </a:buClr>
              <a:buFontTx/>
              <a:buNone/>
            </a:pPr>
            <a:r>
              <a:rPr lang="en-US" smtClean="0">
                <a:solidFill>
                  <a:srgbClr val="002060"/>
                </a:solidFill>
                <a:latin typeface="Arial" charset="0"/>
              </a:rPr>
              <a:t>PLB – Self test</a:t>
            </a:r>
          </a:p>
        </p:txBody>
      </p:sp>
      <p:pic>
        <p:nvPicPr>
          <p:cNvPr id="37891" name="Picture 6" descr="\\Tcyorkml530\Users1\UTB\NSBTT\NSBTT General\Temp Pics\pepirb.jpg"/>
          <p:cNvPicPr>
            <a:picLocks noChangeAspect="1" noChangeArrowheads="1"/>
          </p:cNvPicPr>
          <p:nvPr/>
        </p:nvPicPr>
        <p:blipFill>
          <a:blip r:embed="rId2" cstate="print"/>
          <a:srcRect/>
          <a:stretch>
            <a:fillRect/>
          </a:stretch>
        </p:blipFill>
        <p:spPr bwMode="auto">
          <a:xfrm>
            <a:off x="1524000" y="1905000"/>
            <a:ext cx="6172200" cy="4629150"/>
          </a:xfrm>
          <a:prstGeom prst="rect">
            <a:avLst/>
          </a:prstGeom>
          <a:noFill/>
          <a:ln w="9525">
            <a:noFill/>
            <a:miter lim="800000"/>
            <a:headEnd/>
            <a:tailEnd/>
          </a:ln>
        </p:spPr>
      </p:pic>
      <p:sp>
        <p:nvSpPr>
          <p:cNvPr id="155655" name="AutoShape 7"/>
          <p:cNvSpPr>
            <a:spLocks noChangeArrowheads="1"/>
          </p:cNvSpPr>
          <p:nvPr/>
        </p:nvSpPr>
        <p:spPr bwMode="auto">
          <a:xfrm>
            <a:off x="2895600" y="3276600"/>
            <a:ext cx="976313" cy="485775"/>
          </a:xfrm>
          <a:prstGeom prst="rightArrow">
            <a:avLst>
              <a:gd name="adj1" fmla="val 50000"/>
              <a:gd name="adj2" fmla="val 50245"/>
            </a:avLst>
          </a:prstGeom>
          <a:solidFill>
            <a:srgbClr val="0000FF"/>
          </a:solidFill>
          <a:ln w="12700">
            <a:solidFill>
              <a:schemeClr val="tx1"/>
            </a:solidFill>
            <a:miter lim="800000"/>
            <a:headEnd type="none" w="sm" len="sm"/>
            <a:tailEnd type="none" w="sm" len="sm"/>
          </a:ln>
        </p:spPr>
        <p:txBody>
          <a:bodyPr wrap="none" anchor="ctr"/>
          <a:lstStyle/>
          <a:p>
            <a:pPr eaLnBrk="0" hangingPunct="0"/>
            <a:endParaRPr lang="en-US"/>
          </a:p>
        </p:txBody>
      </p:sp>
      <p:pic>
        <p:nvPicPr>
          <p:cNvPr id="5" name="Picture 4" descr="SABOT LOGO FINAL.jpg"/>
          <p:cNvPicPr>
            <a:picLocks noChangeAspect="1"/>
          </p:cNvPicPr>
          <p:nvPr/>
        </p:nvPicPr>
        <p:blipFill>
          <a:blip r:embed="rId3" cstate="print"/>
          <a:srcRect/>
          <a:stretch>
            <a:fillRect/>
          </a:stretch>
        </p:blipFill>
        <p:spPr bwMode="auto">
          <a:xfrm>
            <a:off x="0" y="0"/>
            <a:ext cx="2371725" cy="1725613"/>
          </a:xfrm>
          <a:prstGeom prst="rect">
            <a:avLst/>
          </a:prstGeom>
          <a:noFill/>
          <a:ln w="9525">
            <a:noFill/>
            <a:miter lim="800000"/>
            <a:headEnd/>
            <a:tailEnd/>
          </a:ln>
        </p:spPr>
      </p:pic>
      <p:pic>
        <p:nvPicPr>
          <p:cNvPr id="6" name="Picture 5" descr="D9LOGO_4.jpg"/>
          <p:cNvPicPr>
            <a:picLocks noChangeAspect="1"/>
          </p:cNvPicPr>
          <p:nvPr/>
        </p:nvPicPr>
        <p:blipFill>
          <a:blip r:embed="rId4" cstate="print"/>
          <a:srcRect/>
          <a:stretch>
            <a:fillRect/>
          </a:stretch>
        </p:blipFill>
        <p:spPr bwMode="auto">
          <a:xfrm>
            <a:off x="7086600" y="1"/>
            <a:ext cx="2057400" cy="162591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5655"/>
                                        </p:tgtEl>
                                        <p:attrNameLst>
                                          <p:attrName>style.visibility</p:attrName>
                                        </p:attrNameLst>
                                      </p:cBhvr>
                                      <p:to>
                                        <p:strVal val="visible"/>
                                      </p:to>
                                    </p:set>
                                    <p:anim calcmode="lin" valueType="num">
                                      <p:cBhvr additive="base">
                                        <p:cTn id="7" dur="500" fill="hold"/>
                                        <p:tgtEl>
                                          <p:spTgt spid="155655"/>
                                        </p:tgtEl>
                                        <p:attrNameLst>
                                          <p:attrName>ppt_x</p:attrName>
                                        </p:attrNameLst>
                                      </p:cBhvr>
                                      <p:tavLst>
                                        <p:tav tm="0">
                                          <p:val>
                                            <p:strVal val="0-#ppt_w/2"/>
                                          </p:val>
                                        </p:tav>
                                        <p:tav tm="100000">
                                          <p:val>
                                            <p:strVal val="#ppt_x"/>
                                          </p:val>
                                        </p:tav>
                                      </p:tavLst>
                                    </p:anim>
                                    <p:anim calcmode="lin" valueType="num">
                                      <p:cBhvr additive="base">
                                        <p:cTn id="8" dur="500" fill="hold"/>
                                        <p:tgtEl>
                                          <p:spTgt spid="1556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85800" y="-228600"/>
            <a:ext cx="7772400" cy="2438400"/>
          </a:xfrm>
        </p:spPr>
        <p:txBody>
          <a:bodyPr/>
          <a:lstStyle/>
          <a:p>
            <a:pPr eaLnBrk="1" hangingPunct="1"/>
            <a:r>
              <a:rPr lang="en-US" dirty="0" smtClean="0"/>
              <a:t>PLB self test </a:t>
            </a:r>
            <a:br>
              <a:rPr lang="en-US" dirty="0" smtClean="0"/>
            </a:br>
            <a:r>
              <a:rPr lang="en-US" dirty="0" smtClean="0"/>
              <a:t>as follows:</a:t>
            </a:r>
            <a:br>
              <a:rPr lang="en-US" dirty="0" smtClean="0"/>
            </a:br>
            <a:endParaRPr lang="en-US" dirty="0" smtClean="0"/>
          </a:p>
        </p:txBody>
      </p:sp>
      <p:graphicFrame>
        <p:nvGraphicFramePr>
          <p:cNvPr id="4" name="Table 3"/>
          <p:cNvGraphicFramePr>
            <a:graphicFrameLocks noGrp="1"/>
          </p:cNvGraphicFramePr>
          <p:nvPr/>
        </p:nvGraphicFramePr>
        <p:xfrm>
          <a:off x="0" y="1752600"/>
          <a:ext cx="6146800" cy="774778"/>
        </p:xfrm>
        <a:graphic>
          <a:graphicData uri="http://schemas.openxmlformats.org/drawingml/2006/table">
            <a:tbl>
              <a:tblPr/>
              <a:tblGrid>
                <a:gridCol w="4692214"/>
                <a:gridCol w="1454586"/>
              </a:tblGrid>
              <a:tr h="762000">
                <a:tc>
                  <a:txBody>
                    <a:bodyPr/>
                    <a:lstStyle/>
                    <a:p>
                      <a:pPr marL="0" marR="0" fontAlgn="auto" hangingPunct="1">
                        <a:spcBef>
                          <a:spcPts val="750"/>
                        </a:spcBef>
                        <a:spcAft>
                          <a:spcPts val="0"/>
                        </a:spcAft>
                      </a:pPr>
                      <a:r>
                        <a:rPr lang="en-US" sz="1800" dirty="0" smtClean="0">
                          <a:latin typeface="Trebuchet MS"/>
                          <a:ea typeface="Times New Roman"/>
                          <a:cs typeface="Times New Roman"/>
                        </a:rPr>
                        <a:t>A. </a:t>
                      </a:r>
                      <a:r>
                        <a:rPr lang="en-US" sz="1800" dirty="0">
                          <a:latin typeface="Trebuchet MS"/>
                          <a:ea typeface="Times New Roman"/>
                          <a:cs typeface="Times New Roman"/>
                        </a:rPr>
                        <a:t>Open the flip-top lid. Do NOT pull off the red anti-tamper cover.</a:t>
                      </a:r>
                      <a:endParaRPr lang="en-US" sz="1800" dirty="0">
                        <a:latin typeface="Times New Roman"/>
                        <a:ea typeface="Times New Roman"/>
                        <a:cs typeface="Times New Roman"/>
                      </a:endParaRPr>
                    </a:p>
                  </a:txBody>
                  <a:tcPr marL="113211" marR="121920" marT="113069" marB="113069">
                    <a:lnL>
                      <a:noFill/>
                    </a:lnL>
                    <a:lnR>
                      <a:noFill/>
                    </a:lnR>
                    <a:lnT>
                      <a:noFill/>
                    </a:lnT>
                    <a:lnB>
                      <a:noFill/>
                    </a:lnB>
                  </a:tcPr>
                </a:tc>
                <a:tc>
                  <a:txBody>
                    <a:bodyPr/>
                    <a:lstStyle/>
                    <a:p>
                      <a:pPr marL="0" marR="0" fontAlgn="auto" hangingPunct="1">
                        <a:spcBef>
                          <a:spcPts val="750"/>
                        </a:spcBef>
                        <a:spcAft>
                          <a:spcPts val="0"/>
                        </a:spcAft>
                      </a:pPr>
                      <a:endParaRPr lang="en-US" sz="1100" dirty="0">
                        <a:latin typeface="Trebuchet MS"/>
                        <a:ea typeface="Times New Roman"/>
                        <a:cs typeface="Times New Roman"/>
                      </a:endParaRPr>
                    </a:p>
                  </a:txBody>
                  <a:tcPr marL="87086" marR="87086" marT="86977" marB="86977">
                    <a:lnL>
                      <a:noFill/>
                    </a:lnL>
                    <a:lnR>
                      <a:noFill/>
                    </a:lnR>
                    <a:lnT>
                      <a:noFill/>
                    </a:lnT>
                    <a:lnB>
                      <a:noFill/>
                    </a:lnB>
                  </a:tcPr>
                </a:tc>
              </a:tr>
            </a:tbl>
          </a:graphicData>
        </a:graphic>
      </p:graphicFrame>
      <p:pic>
        <p:nvPicPr>
          <p:cNvPr id="38918" name="Picture 102" descr="http://cgweb.tcyorktown.uscg.mil/UTB/SSL/WebHelp/30-DI_PLB_st_4a.jpg"/>
          <p:cNvPicPr>
            <a:picLocks noChangeAspect="1" noChangeArrowheads="1"/>
          </p:cNvPicPr>
          <p:nvPr/>
        </p:nvPicPr>
        <p:blipFill>
          <a:blip r:embed="rId2" cstate="print"/>
          <a:srcRect/>
          <a:stretch>
            <a:fillRect/>
          </a:stretch>
        </p:blipFill>
        <p:spPr bwMode="auto">
          <a:xfrm>
            <a:off x="6286500" y="2286000"/>
            <a:ext cx="1771650" cy="1219200"/>
          </a:xfrm>
          <a:prstGeom prst="rect">
            <a:avLst/>
          </a:prstGeom>
          <a:noFill/>
          <a:ln w="9525">
            <a:noFill/>
            <a:miter lim="800000"/>
            <a:headEnd/>
            <a:tailEnd/>
          </a:ln>
        </p:spPr>
      </p:pic>
      <p:graphicFrame>
        <p:nvGraphicFramePr>
          <p:cNvPr id="6" name="Table 5"/>
          <p:cNvGraphicFramePr>
            <a:graphicFrameLocks noGrp="1"/>
          </p:cNvGraphicFramePr>
          <p:nvPr/>
        </p:nvGraphicFramePr>
        <p:xfrm>
          <a:off x="0" y="2590800"/>
          <a:ext cx="6096000" cy="1066800"/>
        </p:xfrm>
        <a:graphic>
          <a:graphicData uri="http://schemas.openxmlformats.org/drawingml/2006/table">
            <a:tbl>
              <a:tblPr/>
              <a:tblGrid>
                <a:gridCol w="4653435"/>
                <a:gridCol w="1442565"/>
              </a:tblGrid>
              <a:tr h="1066800">
                <a:tc>
                  <a:txBody>
                    <a:bodyPr/>
                    <a:lstStyle/>
                    <a:p>
                      <a:pPr marL="0" marR="0" fontAlgn="auto" hangingPunct="1">
                        <a:spcBef>
                          <a:spcPts val="750"/>
                        </a:spcBef>
                        <a:spcAft>
                          <a:spcPts val="0"/>
                        </a:spcAft>
                      </a:pPr>
                      <a:r>
                        <a:rPr lang="en-US" sz="1800" dirty="0" smtClean="0">
                          <a:latin typeface="Trebuchet MS"/>
                          <a:ea typeface="Times New Roman"/>
                          <a:cs typeface="Times New Roman"/>
                        </a:rPr>
                        <a:t>B. </a:t>
                      </a:r>
                      <a:r>
                        <a:rPr lang="en-US" sz="1800" dirty="0">
                          <a:latin typeface="Trebuchet MS"/>
                          <a:ea typeface="Times New Roman"/>
                          <a:cs typeface="Times New Roman"/>
                        </a:rPr>
                        <a:t>Self-test uses the OFF/Test button, located under the flexible handle of the red anti-tamper cover on the right side</a:t>
                      </a:r>
                      <a:endParaRPr lang="en-US" sz="1800" dirty="0">
                        <a:latin typeface="Times New Roman"/>
                        <a:ea typeface="Times New Roman"/>
                        <a:cs typeface="Times New Roman"/>
                      </a:endParaRPr>
                    </a:p>
                  </a:txBody>
                  <a:tcPr marL="113211" marR="121920" marT="113236" marB="113236">
                    <a:lnL>
                      <a:noFill/>
                    </a:lnL>
                    <a:lnR>
                      <a:noFill/>
                    </a:lnR>
                    <a:lnT>
                      <a:noFill/>
                    </a:lnT>
                    <a:lnB>
                      <a:noFill/>
                    </a:lnB>
                  </a:tcPr>
                </a:tc>
                <a:tc>
                  <a:txBody>
                    <a:bodyPr/>
                    <a:lstStyle/>
                    <a:p>
                      <a:pPr marL="0" marR="0" fontAlgn="auto" hangingPunct="1">
                        <a:spcBef>
                          <a:spcPts val="750"/>
                        </a:spcBef>
                        <a:spcAft>
                          <a:spcPts val="0"/>
                        </a:spcAft>
                      </a:pPr>
                      <a:endParaRPr lang="en-US" sz="1800" dirty="0">
                        <a:latin typeface="Trebuchet MS"/>
                        <a:ea typeface="Times New Roman"/>
                        <a:cs typeface="Times New Roman"/>
                      </a:endParaRPr>
                    </a:p>
                  </a:txBody>
                  <a:tcPr marL="87086" marR="87086" marT="87105" marB="87105">
                    <a:lnL>
                      <a:noFill/>
                    </a:lnL>
                    <a:lnR>
                      <a:noFill/>
                    </a:lnR>
                    <a:lnT>
                      <a:noFill/>
                    </a:lnT>
                    <a:lnB>
                      <a:noFill/>
                    </a:lnB>
                  </a:tcPr>
                </a:tc>
              </a:tr>
            </a:tbl>
          </a:graphicData>
        </a:graphic>
      </p:graphicFrame>
      <p:pic>
        <p:nvPicPr>
          <p:cNvPr id="38922" name="Picture 104" descr="http://cgweb.tcyorktown.uscg.mil/UTB/SSL/WebHelp/30-DI_PLB_st_4b.jpg"/>
          <p:cNvPicPr>
            <a:picLocks noChangeAspect="1" noChangeArrowheads="1"/>
          </p:cNvPicPr>
          <p:nvPr/>
        </p:nvPicPr>
        <p:blipFill>
          <a:blip r:embed="rId3" cstate="print"/>
          <a:srcRect/>
          <a:stretch>
            <a:fillRect/>
          </a:stretch>
        </p:blipFill>
        <p:spPr bwMode="auto">
          <a:xfrm>
            <a:off x="6324600" y="3810000"/>
            <a:ext cx="1771650" cy="1295400"/>
          </a:xfrm>
          <a:prstGeom prst="rect">
            <a:avLst/>
          </a:prstGeom>
          <a:noFill/>
          <a:ln w="9525">
            <a:noFill/>
            <a:miter lim="800000"/>
            <a:headEnd/>
            <a:tailEnd/>
          </a:ln>
        </p:spPr>
      </p:pic>
      <p:graphicFrame>
        <p:nvGraphicFramePr>
          <p:cNvPr id="8" name="Table 7"/>
          <p:cNvGraphicFramePr>
            <a:graphicFrameLocks noGrp="1"/>
          </p:cNvGraphicFramePr>
          <p:nvPr/>
        </p:nvGraphicFramePr>
        <p:xfrm>
          <a:off x="12700" y="3705225"/>
          <a:ext cx="6096000" cy="2695575"/>
        </p:xfrm>
        <a:graphic>
          <a:graphicData uri="http://schemas.openxmlformats.org/drawingml/2006/table">
            <a:tbl>
              <a:tblPr/>
              <a:tblGrid>
                <a:gridCol w="4653435"/>
                <a:gridCol w="1442565"/>
              </a:tblGrid>
              <a:tr h="2695575">
                <a:tc>
                  <a:txBody>
                    <a:bodyPr/>
                    <a:lstStyle/>
                    <a:p>
                      <a:pPr marL="0" marR="0" fontAlgn="auto" hangingPunct="1">
                        <a:spcBef>
                          <a:spcPts val="750"/>
                        </a:spcBef>
                        <a:spcAft>
                          <a:spcPts val="0"/>
                        </a:spcAft>
                      </a:pPr>
                      <a:r>
                        <a:rPr lang="en-US" sz="1800" dirty="0" smtClean="0">
                          <a:latin typeface="Trebuchet MS"/>
                          <a:ea typeface="Times New Roman"/>
                          <a:cs typeface="Times New Roman"/>
                        </a:rPr>
                        <a:t>C. </a:t>
                      </a:r>
                      <a:r>
                        <a:rPr lang="en-US" sz="1800" dirty="0">
                          <a:latin typeface="Trebuchet MS"/>
                          <a:ea typeface="Times New Roman"/>
                          <a:cs typeface="Times New Roman"/>
                        </a:rPr>
                        <a:t>Slide a finger under the flexible handle of the anti-tamper cover to operate the OFF/Test button. Press the switch and HOLD IT DOWN until the self-test sequence is completed. This will take 8 seconds. While the button is held down and self-test sequence is in progress, the red indicator light marked "ON" (above the switch) will illuminate.</a:t>
                      </a:r>
                      <a:endParaRPr lang="en-US" sz="1800" dirty="0">
                        <a:latin typeface="Times New Roman"/>
                        <a:ea typeface="Times New Roman"/>
                        <a:cs typeface="Times New Roman"/>
                      </a:endParaRPr>
                    </a:p>
                  </a:txBody>
                  <a:tcPr marL="113211" marR="121920" marT="113192" marB="113192">
                    <a:lnL>
                      <a:noFill/>
                    </a:lnL>
                    <a:lnR>
                      <a:noFill/>
                    </a:lnR>
                    <a:lnT>
                      <a:noFill/>
                    </a:lnT>
                    <a:lnB>
                      <a:noFill/>
                    </a:lnB>
                  </a:tcPr>
                </a:tc>
                <a:tc>
                  <a:txBody>
                    <a:bodyPr/>
                    <a:lstStyle/>
                    <a:p>
                      <a:pPr marL="0" marR="0" fontAlgn="auto" hangingPunct="1">
                        <a:spcBef>
                          <a:spcPts val="750"/>
                        </a:spcBef>
                        <a:spcAft>
                          <a:spcPts val="0"/>
                        </a:spcAft>
                      </a:pPr>
                      <a:endParaRPr lang="en-US" sz="1800" dirty="0">
                        <a:latin typeface="Trebuchet MS"/>
                        <a:ea typeface="Times New Roman"/>
                        <a:cs typeface="Times New Roman"/>
                      </a:endParaRPr>
                    </a:p>
                  </a:txBody>
                  <a:tcPr marL="87086" marR="87086" marT="87071" marB="87071">
                    <a:lnL>
                      <a:noFill/>
                    </a:lnL>
                    <a:lnR>
                      <a:noFill/>
                    </a:lnR>
                    <a:lnT>
                      <a:noFill/>
                    </a:lnT>
                    <a:lnB>
                      <a:noFill/>
                    </a:lnB>
                  </a:tcPr>
                </a:tc>
              </a:tr>
            </a:tbl>
          </a:graphicData>
        </a:graphic>
      </p:graphicFrame>
      <p:pic>
        <p:nvPicPr>
          <p:cNvPr id="38926" name="Picture 106" descr="http://cgweb.tcyorktown.uscg.mil/UTB/SSL/WebHelp/30-DI_PLB_st_4c.jpg"/>
          <p:cNvPicPr>
            <a:picLocks noChangeAspect="1" noChangeArrowheads="1"/>
          </p:cNvPicPr>
          <p:nvPr/>
        </p:nvPicPr>
        <p:blipFill>
          <a:blip r:embed="rId4" cstate="print"/>
          <a:srcRect/>
          <a:stretch>
            <a:fillRect/>
          </a:stretch>
        </p:blipFill>
        <p:spPr bwMode="auto">
          <a:xfrm>
            <a:off x="6324600" y="5334000"/>
            <a:ext cx="1771650" cy="1295400"/>
          </a:xfrm>
          <a:prstGeom prst="rect">
            <a:avLst/>
          </a:prstGeom>
          <a:noFill/>
          <a:ln w="9525">
            <a:noFill/>
            <a:miter lim="800000"/>
            <a:headEnd/>
            <a:tailEnd/>
          </a:ln>
        </p:spPr>
      </p:pic>
      <p:sp>
        <p:nvSpPr>
          <p:cNvPr id="38927" name="Rectangle 9"/>
          <p:cNvSpPr>
            <a:spLocks noChangeArrowheads="1"/>
          </p:cNvSpPr>
          <p:nvPr/>
        </p:nvSpPr>
        <p:spPr bwMode="auto">
          <a:xfrm>
            <a:off x="1066800" y="6400800"/>
            <a:ext cx="5867400" cy="338138"/>
          </a:xfrm>
          <a:prstGeom prst="rect">
            <a:avLst/>
          </a:prstGeom>
          <a:noFill/>
          <a:ln w="9525">
            <a:noFill/>
            <a:miter lim="800000"/>
            <a:headEnd/>
            <a:tailEnd/>
          </a:ln>
        </p:spPr>
        <p:txBody>
          <a:bodyPr>
            <a:spAutoFit/>
          </a:bodyPr>
          <a:lstStyle/>
          <a:p>
            <a:pPr eaLnBrk="0" hangingPunct="0"/>
            <a:r>
              <a:rPr lang="en-US" sz="1600" b="1">
                <a:solidFill>
                  <a:srgbClr val="FF0000"/>
                </a:solidFill>
              </a:rPr>
              <a:t>NOTE</a:t>
            </a:r>
            <a:r>
              <a:rPr lang="en-US" sz="1200" b="1">
                <a:solidFill>
                  <a:srgbClr val="FF0000"/>
                </a:solidFill>
              </a:rPr>
              <a:t>:   </a:t>
            </a:r>
            <a:r>
              <a:rPr lang="en-US" sz="1200" b="1" u="sng">
                <a:solidFill>
                  <a:srgbClr val="FF0000"/>
                </a:solidFill>
              </a:rPr>
              <a:t>REPETITIVE TESTING WILL DIMINISH THE BATTERY LIFE.</a:t>
            </a:r>
          </a:p>
        </p:txBody>
      </p:sp>
      <p:pic>
        <p:nvPicPr>
          <p:cNvPr id="10" name="Picture 9" descr="SABOT LOGO FINAL.jpg"/>
          <p:cNvPicPr>
            <a:picLocks noChangeAspect="1"/>
          </p:cNvPicPr>
          <p:nvPr/>
        </p:nvPicPr>
        <p:blipFill>
          <a:blip r:embed="rId5" cstate="print"/>
          <a:srcRect/>
          <a:stretch>
            <a:fillRect/>
          </a:stretch>
        </p:blipFill>
        <p:spPr bwMode="auto">
          <a:xfrm>
            <a:off x="0" y="0"/>
            <a:ext cx="2371725" cy="1725613"/>
          </a:xfrm>
          <a:prstGeom prst="rect">
            <a:avLst/>
          </a:prstGeom>
          <a:noFill/>
          <a:ln w="9525">
            <a:noFill/>
            <a:miter lim="800000"/>
            <a:headEnd/>
            <a:tailEnd/>
          </a:ln>
        </p:spPr>
      </p:pic>
      <p:pic>
        <p:nvPicPr>
          <p:cNvPr id="11" name="Picture 10" descr="D9LOGO_4.jpg"/>
          <p:cNvPicPr>
            <a:picLocks noChangeAspect="1"/>
          </p:cNvPicPr>
          <p:nvPr/>
        </p:nvPicPr>
        <p:blipFill>
          <a:blip r:embed="rId6" cstate="print"/>
          <a:srcRect/>
          <a:stretch>
            <a:fillRect/>
          </a:stretch>
        </p:blipFill>
        <p:spPr bwMode="auto">
          <a:xfrm>
            <a:off x="7086600" y="1"/>
            <a:ext cx="2057400" cy="1625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304800" y="3200400"/>
            <a:ext cx="8620125" cy="1752600"/>
          </a:xfrm>
        </p:spPr>
        <p:txBody>
          <a:bodyPr/>
          <a:lstStyle/>
          <a:p>
            <a:pPr>
              <a:defRPr/>
            </a:pPr>
            <a:r>
              <a:rPr lang="en-US" sz="4000" b="1" dirty="0" smtClean="0">
                <a:solidFill>
                  <a:srgbClr val="0066FF"/>
                </a:solidFill>
                <a:effectLst>
                  <a:outerShdw blurRad="38100" dist="38100" dir="2700000" algn="tl">
                    <a:srgbClr val="C0C0C0"/>
                  </a:outerShdw>
                </a:effectLst>
                <a:latin typeface="Arial" charset="0"/>
              </a:rPr>
              <a:t>The Right Gear at the Right Time</a:t>
            </a:r>
            <a:br>
              <a:rPr lang="en-US" sz="4000" b="1" dirty="0" smtClean="0">
                <a:solidFill>
                  <a:srgbClr val="0066FF"/>
                </a:solidFill>
                <a:effectLst>
                  <a:outerShdw blurRad="38100" dist="38100" dir="2700000" algn="tl">
                    <a:srgbClr val="C0C0C0"/>
                  </a:outerShdw>
                </a:effectLst>
                <a:latin typeface="Arial" charset="0"/>
              </a:rPr>
            </a:br>
            <a:r>
              <a:rPr lang="en-US" b="1" dirty="0" smtClean="0">
                <a:solidFill>
                  <a:srgbClr val="0066FF"/>
                </a:solidFill>
                <a:effectLst>
                  <a:outerShdw blurRad="38100" dist="38100" dir="2700000" algn="tl">
                    <a:srgbClr val="C0C0C0"/>
                  </a:outerShdw>
                </a:effectLst>
                <a:latin typeface="Arial" charset="0"/>
              </a:rPr>
              <a:t>(PPE)</a:t>
            </a:r>
          </a:p>
        </p:txBody>
      </p:sp>
      <p:sp>
        <p:nvSpPr>
          <p:cNvPr id="5123" name="Rectangle 3"/>
          <p:cNvSpPr>
            <a:spLocks noChangeArrowheads="1"/>
          </p:cNvSpPr>
          <p:nvPr/>
        </p:nvSpPr>
        <p:spPr bwMode="auto">
          <a:xfrm>
            <a:off x="0" y="6096000"/>
            <a:ext cx="9144000" cy="457200"/>
          </a:xfrm>
          <a:prstGeom prst="rect">
            <a:avLst/>
          </a:prstGeom>
          <a:solidFill>
            <a:srgbClr val="FF0000"/>
          </a:solidFill>
          <a:ln w="9525">
            <a:solidFill>
              <a:schemeClr val="tx1"/>
            </a:solidFill>
            <a:miter lim="800000"/>
            <a:headEnd/>
            <a:tailEnd/>
          </a:ln>
        </p:spPr>
        <p:txBody>
          <a:bodyPr wrap="none" anchor="ctr"/>
          <a:lstStyle/>
          <a:p>
            <a:pPr eaLnBrk="0" hangingPunct="0"/>
            <a:endParaRPr lang="en-US"/>
          </a:p>
        </p:txBody>
      </p:sp>
      <p:sp>
        <p:nvSpPr>
          <p:cNvPr id="5124" name="Rectangle 4"/>
          <p:cNvSpPr>
            <a:spLocks noChangeArrowheads="1"/>
          </p:cNvSpPr>
          <p:nvPr/>
        </p:nvSpPr>
        <p:spPr bwMode="auto">
          <a:xfrm>
            <a:off x="0" y="6705600"/>
            <a:ext cx="9144000" cy="152400"/>
          </a:xfrm>
          <a:prstGeom prst="rect">
            <a:avLst/>
          </a:prstGeom>
          <a:solidFill>
            <a:srgbClr val="333399"/>
          </a:solidFill>
          <a:ln w="9525">
            <a:solidFill>
              <a:schemeClr val="tx1"/>
            </a:solidFill>
            <a:miter lim="800000"/>
            <a:headEnd/>
            <a:tailEnd/>
          </a:ln>
        </p:spPr>
        <p:txBody>
          <a:bodyPr wrap="none" anchor="ctr"/>
          <a:lstStyle/>
          <a:p>
            <a:pPr eaLnBrk="0" hangingPunct="0"/>
            <a:endParaRPr lang="en-US"/>
          </a:p>
        </p:txBody>
      </p:sp>
      <p:pic>
        <p:nvPicPr>
          <p:cNvPr id="5125" name="Picture 6" descr="A:\CGlogo2.gif"/>
          <p:cNvPicPr>
            <a:picLocks noChangeAspect="1" noChangeArrowheads="1"/>
          </p:cNvPicPr>
          <p:nvPr/>
        </p:nvPicPr>
        <p:blipFill>
          <a:blip r:embed="rId2" cstate="print"/>
          <a:srcRect/>
          <a:stretch>
            <a:fillRect/>
          </a:stretch>
        </p:blipFill>
        <p:spPr bwMode="auto">
          <a:xfrm>
            <a:off x="3467100" y="533400"/>
            <a:ext cx="2209800" cy="2127250"/>
          </a:xfrm>
          <a:prstGeom prst="rect">
            <a:avLst/>
          </a:prstGeom>
          <a:noFill/>
          <a:ln w="9525">
            <a:noFill/>
            <a:miter lim="800000"/>
            <a:headEnd/>
            <a:tailEnd/>
          </a:ln>
        </p:spPr>
      </p:pic>
      <p:pic>
        <p:nvPicPr>
          <p:cNvPr id="6" name="Picture 5" descr="SABOT LOGO FINAL.jpg"/>
          <p:cNvPicPr>
            <a:picLocks noChangeAspect="1"/>
          </p:cNvPicPr>
          <p:nvPr/>
        </p:nvPicPr>
        <p:blipFill>
          <a:blip r:embed="rId3" cstate="print"/>
          <a:srcRect/>
          <a:stretch>
            <a:fillRect/>
          </a:stretch>
        </p:blipFill>
        <p:spPr bwMode="auto">
          <a:xfrm>
            <a:off x="0" y="0"/>
            <a:ext cx="2371725" cy="1725613"/>
          </a:xfrm>
          <a:prstGeom prst="rect">
            <a:avLst/>
          </a:prstGeom>
          <a:noFill/>
          <a:ln w="9525">
            <a:noFill/>
            <a:miter lim="800000"/>
            <a:headEnd/>
            <a:tailEnd/>
          </a:ln>
        </p:spPr>
      </p:pic>
      <p:pic>
        <p:nvPicPr>
          <p:cNvPr id="7" name="Picture 4" descr="D9LOGO_4.jpg"/>
          <p:cNvPicPr>
            <a:picLocks noChangeAspect="1"/>
          </p:cNvPicPr>
          <p:nvPr/>
        </p:nvPicPr>
        <p:blipFill>
          <a:blip r:embed="rId4" cstate="print"/>
          <a:srcRect/>
          <a:stretch>
            <a:fillRect/>
          </a:stretch>
        </p:blipFill>
        <p:spPr bwMode="auto">
          <a:xfrm>
            <a:off x="7086600" y="1"/>
            <a:ext cx="2057400" cy="1625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85800" y="38100"/>
            <a:ext cx="7772400" cy="1143000"/>
          </a:xfrm>
        </p:spPr>
        <p:txBody>
          <a:bodyPr/>
          <a:lstStyle/>
          <a:p>
            <a:pPr eaLnBrk="1" hangingPunct="1"/>
            <a:r>
              <a:rPr lang="en-US" smtClean="0"/>
              <a:t>PLB Self Test cont.</a:t>
            </a:r>
          </a:p>
        </p:txBody>
      </p:sp>
      <p:sp>
        <p:nvSpPr>
          <p:cNvPr id="41987" name="Rectangle 2"/>
          <p:cNvSpPr>
            <a:spLocks noChangeArrowheads="1"/>
          </p:cNvSpPr>
          <p:nvPr/>
        </p:nvSpPr>
        <p:spPr bwMode="auto">
          <a:xfrm>
            <a:off x="457200" y="1981200"/>
            <a:ext cx="8305800" cy="923330"/>
          </a:xfrm>
          <a:prstGeom prst="rect">
            <a:avLst/>
          </a:prstGeom>
          <a:noFill/>
          <a:ln>
            <a:noFill/>
          </a:ln>
          <a:extLst>
            <a:ext uri="{909E8E84-426E-40DD-AFC4-6F175D3DCCD1}"/>
            <a:ext uri="{91240B29-F687-4F45-9708-019B960494DF}"/>
          </a:extLst>
        </p:spPr>
        <p:txBody>
          <a:bodyPr wrap="square">
            <a:spAutoFit/>
          </a:bodyPr>
          <a:lstStyle/>
          <a:p>
            <a:pPr eaLnBrk="0" hangingPunct="0">
              <a:defRPr/>
            </a:pPr>
            <a:r>
              <a:rPr lang="en-US" sz="1800" b="1" dirty="0">
                <a:solidFill>
                  <a:schemeClr val="tx2">
                    <a:lumMod val="95000"/>
                    <a:lumOff val="5000"/>
                  </a:schemeClr>
                </a:solidFill>
                <a:latin typeface="Times New Roman" charset="0"/>
                <a:cs typeface="+mn-cs"/>
              </a:rPr>
              <a:t>D. On successful completion of the self-test sequence, the </a:t>
            </a:r>
            <a:r>
              <a:rPr lang="en-US" sz="1800" b="1" u="sng" dirty="0">
                <a:solidFill>
                  <a:srgbClr val="00B050"/>
                </a:solidFill>
                <a:latin typeface="Times New Roman" charset="0"/>
                <a:cs typeface="+mn-cs"/>
              </a:rPr>
              <a:t>green light</a:t>
            </a:r>
            <a:r>
              <a:rPr lang="en-US" sz="1800" b="1" dirty="0">
                <a:solidFill>
                  <a:schemeClr val="tx2">
                    <a:lumMod val="95000"/>
                    <a:lumOff val="5000"/>
                  </a:schemeClr>
                </a:solidFill>
                <a:latin typeface="Times New Roman" charset="0"/>
                <a:cs typeface="+mn-cs"/>
              </a:rPr>
              <a:t> on the left will flash </a:t>
            </a:r>
            <a:r>
              <a:rPr lang="en-US" sz="1800" b="1" u="sng" dirty="0">
                <a:solidFill>
                  <a:schemeClr val="tx2">
                    <a:lumMod val="95000"/>
                    <a:lumOff val="5000"/>
                  </a:schemeClr>
                </a:solidFill>
                <a:latin typeface="Times New Roman" charset="0"/>
                <a:cs typeface="+mn-cs"/>
              </a:rPr>
              <a:t>3</a:t>
            </a:r>
            <a:r>
              <a:rPr lang="en-US" sz="1800" b="1" dirty="0">
                <a:solidFill>
                  <a:schemeClr val="tx2">
                    <a:lumMod val="95000"/>
                    <a:lumOff val="5000"/>
                  </a:schemeClr>
                </a:solidFill>
                <a:latin typeface="Times New Roman" charset="0"/>
                <a:cs typeface="+mn-cs"/>
              </a:rPr>
              <a:t> times and the buzzer will sound </a:t>
            </a:r>
            <a:r>
              <a:rPr lang="en-US" sz="1800" b="1" u="sng" dirty="0">
                <a:solidFill>
                  <a:schemeClr val="tx2">
                    <a:lumMod val="95000"/>
                    <a:lumOff val="5000"/>
                  </a:schemeClr>
                </a:solidFill>
                <a:latin typeface="Times New Roman" charset="0"/>
                <a:cs typeface="+mn-cs"/>
              </a:rPr>
              <a:t>3</a:t>
            </a:r>
            <a:r>
              <a:rPr lang="en-US" sz="1800" b="1" dirty="0">
                <a:solidFill>
                  <a:schemeClr val="tx2">
                    <a:lumMod val="95000"/>
                    <a:lumOff val="5000"/>
                  </a:schemeClr>
                </a:solidFill>
                <a:latin typeface="Times New Roman" charset="0"/>
                <a:cs typeface="+mn-cs"/>
              </a:rPr>
              <a:t> times. The PLB will switch itself off after completing the self-test, even if the off button is still held down.</a:t>
            </a:r>
          </a:p>
        </p:txBody>
      </p:sp>
      <p:sp>
        <p:nvSpPr>
          <p:cNvPr id="41988" name="Rectangle 3"/>
          <p:cNvSpPr>
            <a:spLocks noChangeArrowheads="1"/>
          </p:cNvSpPr>
          <p:nvPr/>
        </p:nvSpPr>
        <p:spPr bwMode="auto">
          <a:xfrm>
            <a:off x="457200" y="3276600"/>
            <a:ext cx="8305800" cy="369332"/>
          </a:xfrm>
          <a:prstGeom prst="rect">
            <a:avLst/>
          </a:prstGeom>
          <a:noFill/>
          <a:ln>
            <a:noFill/>
          </a:ln>
          <a:extLst>
            <a:ext uri="{909E8E84-426E-40DD-AFC4-6F175D3DCCD1}"/>
            <a:ext uri="{91240B29-F687-4F45-9708-019B960494DF}"/>
          </a:extLst>
        </p:spPr>
        <p:txBody>
          <a:bodyPr wrap="square">
            <a:spAutoFit/>
          </a:bodyPr>
          <a:lstStyle/>
          <a:p>
            <a:pPr eaLnBrk="0" hangingPunct="0">
              <a:defRPr/>
            </a:pPr>
            <a:r>
              <a:rPr lang="en-US" sz="1800" b="1" dirty="0">
                <a:solidFill>
                  <a:schemeClr val="tx2">
                    <a:lumMod val="95000"/>
                    <a:lumOff val="5000"/>
                  </a:schemeClr>
                </a:solidFill>
                <a:latin typeface="Times New Roman" charset="0"/>
                <a:cs typeface="+mn-cs"/>
              </a:rPr>
              <a:t>E. Release the button and close the flip-top lid.</a:t>
            </a:r>
          </a:p>
        </p:txBody>
      </p:sp>
      <p:sp>
        <p:nvSpPr>
          <p:cNvPr id="41989" name="Rectangle 4"/>
          <p:cNvSpPr>
            <a:spLocks noChangeArrowheads="1"/>
          </p:cNvSpPr>
          <p:nvPr/>
        </p:nvSpPr>
        <p:spPr bwMode="auto">
          <a:xfrm>
            <a:off x="476250" y="3865563"/>
            <a:ext cx="8439150" cy="1200150"/>
          </a:xfrm>
          <a:prstGeom prst="rect">
            <a:avLst/>
          </a:prstGeom>
          <a:noFill/>
          <a:ln>
            <a:noFill/>
          </a:ln>
          <a:extLst>
            <a:ext uri="{909E8E84-426E-40DD-AFC4-6F175D3DCCD1}"/>
            <a:ext uri="{91240B29-F687-4F45-9708-019B960494DF}"/>
          </a:extLst>
        </p:spPr>
        <p:txBody>
          <a:bodyPr>
            <a:spAutoFit/>
          </a:bodyPr>
          <a:lstStyle/>
          <a:p>
            <a:pPr eaLnBrk="0" hangingPunct="0">
              <a:defRPr/>
            </a:pPr>
            <a:r>
              <a:rPr lang="en-US" sz="1800" b="1" dirty="0">
                <a:solidFill>
                  <a:schemeClr val="tx2">
                    <a:lumMod val="95000"/>
                    <a:lumOff val="5000"/>
                  </a:schemeClr>
                </a:solidFill>
                <a:latin typeface="Times New Roman" charset="0"/>
                <a:cs typeface="+mn-cs"/>
              </a:rPr>
              <a:t>F. If self-test fails, repeat test procedures. If the problem persists, check the battery expiration date. </a:t>
            </a:r>
            <a:r>
              <a:rPr lang="en-US" sz="1800" b="1" u="sng" dirty="0">
                <a:solidFill>
                  <a:schemeClr val="tx2">
                    <a:lumMod val="95000"/>
                    <a:lumOff val="5000"/>
                  </a:schemeClr>
                </a:solidFill>
                <a:latin typeface="Times New Roman" charset="0"/>
                <a:cs typeface="+mn-cs"/>
              </a:rPr>
              <a:t>DO NOT</a:t>
            </a:r>
            <a:r>
              <a:rPr lang="en-US" sz="1800" b="1" dirty="0">
                <a:solidFill>
                  <a:schemeClr val="tx2">
                    <a:lumMod val="95000"/>
                    <a:lumOff val="5000"/>
                  </a:schemeClr>
                </a:solidFill>
                <a:latin typeface="Times New Roman" charset="0"/>
                <a:cs typeface="+mn-cs"/>
              </a:rPr>
              <a:t> use the PLB, immediately notify Division R&amp;S Officer. Division R&amp;S officer will collect PLB to verify problem and notify OTO office Immediately for replacement.</a:t>
            </a:r>
          </a:p>
        </p:txBody>
      </p:sp>
      <p:pic>
        <p:nvPicPr>
          <p:cNvPr id="6" name="Picture 5" descr="SABOT LOGO FINAL.jpg"/>
          <p:cNvPicPr>
            <a:picLocks noChangeAspect="1"/>
          </p:cNvPicPr>
          <p:nvPr/>
        </p:nvPicPr>
        <p:blipFill>
          <a:blip r:embed="rId2" cstate="print"/>
          <a:srcRect/>
          <a:stretch>
            <a:fillRect/>
          </a:stretch>
        </p:blipFill>
        <p:spPr bwMode="auto">
          <a:xfrm>
            <a:off x="0" y="0"/>
            <a:ext cx="2371725" cy="1725613"/>
          </a:xfrm>
          <a:prstGeom prst="rect">
            <a:avLst/>
          </a:prstGeom>
          <a:noFill/>
          <a:ln w="9525">
            <a:noFill/>
            <a:miter lim="800000"/>
            <a:headEnd/>
            <a:tailEnd/>
          </a:ln>
        </p:spPr>
      </p:pic>
      <p:pic>
        <p:nvPicPr>
          <p:cNvPr id="7" name="Picture 6" descr="D9LOGO_4.jpg"/>
          <p:cNvPicPr>
            <a:picLocks noChangeAspect="1"/>
          </p:cNvPicPr>
          <p:nvPr/>
        </p:nvPicPr>
        <p:blipFill>
          <a:blip r:embed="rId3" cstate="print"/>
          <a:srcRect/>
          <a:stretch>
            <a:fillRect/>
          </a:stretch>
        </p:blipFill>
        <p:spPr bwMode="auto">
          <a:xfrm>
            <a:off x="7086600" y="1"/>
            <a:ext cx="2057400" cy="1625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09600" y="0"/>
            <a:ext cx="7772400" cy="1143000"/>
          </a:xfrm>
        </p:spPr>
        <p:txBody>
          <a:bodyPr/>
          <a:lstStyle/>
          <a:p>
            <a:r>
              <a:rPr lang="en-US" sz="3600" b="1" dirty="0" smtClean="0">
                <a:solidFill>
                  <a:srgbClr val="3366FF"/>
                </a:solidFill>
                <a:latin typeface="Arial" charset="0"/>
              </a:rPr>
              <a:t>PLB </a:t>
            </a:r>
            <a:r>
              <a:rPr lang="en-US" sz="3600" b="1" u="sng" dirty="0" smtClean="0">
                <a:solidFill>
                  <a:srgbClr val="3366FF"/>
                </a:solidFill>
                <a:latin typeface="Arial" charset="0"/>
              </a:rPr>
              <a:t>Do’s</a:t>
            </a:r>
            <a:r>
              <a:rPr lang="en-US" sz="3600" b="1" dirty="0" smtClean="0">
                <a:solidFill>
                  <a:srgbClr val="3366FF"/>
                </a:solidFill>
                <a:latin typeface="Arial" charset="0"/>
              </a:rPr>
              <a:t> </a:t>
            </a:r>
            <a:br>
              <a:rPr lang="en-US" sz="3600" b="1" dirty="0" smtClean="0">
                <a:solidFill>
                  <a:srgbClr val="3366FF"/>
                </a:solidFill>
                <a:latin typeface="Arial" charset="0"/>
              </a:rPr>
            </a:br>
            <a:r>
              <a:rPr lang="en-US" sz="3600" b="1" dirty="0" smtClean="0">
                <a:solidFill>
                  <a:srgbClr val="3366FF"/>
                </a:solidFill>
                <a:latin typeface="Arial" charset="0"/>
              </a:rPr>
              <a:t>and </a:t>
            </a:r>
            <a:r>
              <a:rPr lang="en-US" sz="3600" b="1" u="sng" dirty="0" err="1" smtClean="0">
                <a:solidFill>
                  <a:srgbClr val="3366FF"/>
                </a:solidFill>
                <a:latin typeface="Arial" charset="0"/>
              </a:rPr>
              <a:t>Don’t’s</a:t>
            </a:r>
            <a:endParaRPr lang="en-US" sz="3600" b="1" u="sng" dirty="0" smtClean="0">
              <a:solidFill>
                <a:srgbClr val="3366FF"/>
              </a:solidFill>
              <a:latin typeface="Arial" charset="0"/>
            </a:endParaRPr>
          </a:p>
        </p:txBody>
      </p:sp>
      <p:sp>
        <p:nvSpPr>
          <p:cNvPr id="40963" name="Rectangle 7"/>
          <p:cNvSpPr>
            <a:spLocks noGrp="1" noChangeArrowheads="1"/>
          </p:cNvSpPr>
          <p:nvPr>
            <p:ph type="body" idx="1"/>
          </p:nvPr>
        </p:nvSpPr>
        <p:spPr>
          <a:xfrm>
            <a:off x="685800" y="1752600"/>
            <a:ext cx="7772400" cy="2971800"/>
          </a:xfrm>
        </p:spPr>
        <p:txBody>
          <a:bodyPr/>
          <a:lstStyle/>
          <a:p>
            <a:pPr>
              <a:buClr>
                <a:srgbClr val="FF0000"/>
              </a:buClr>
            </a:pPr>
            <a:r>
              <a:rPr lang="en-US" sz="2800" b="1" u="sng" dirty="0" smtClean="0">
                <a:solidFill>
                  <a:srgbClr val="FF0000"/>
                </a:solidFill>
                <a:latin typeface="Arial" charset="0"/>
              </a:rPr>
              <a:t>DO NOT…..</a:t>
            </a:r>
          </a:p>
          <a:p>
            <a:pPr>
              <a:buClr>
                <a:srgbClr val="FF0000"/>
              </a:buClr>
            </a:pPr>
            <a:endParaRPr lang="en-US" sz="800" b="1" u="sng" dirty="0" smtClean="0">
              <a:solidFill>
                <a:srgbClr val="FF0000"/>
              </a:solidFill>
              <a:latin typeface="Arial" charset="0"/>
            </a:endParaRPr>
          </a:p>
          <a:p>
            <a:pPr>
              <a:buClr>
                <a:srgbClr val="FF0000"/>
              </a:buClr>
            </a:pPr>
            <a:r>
              <a:rPr lang="en-US" sz="2800" b="1" u="sng" dirty="0" smtClean="0">
                <a:solidFill>
                  <a:srgbClr val="FF0000"/>
                </a:solidFill>
                <a:latin typeface="Arial" charset="0"/>
              </a:rPr>
              <a:t>Do not</a:t>
            </a:r>
            <a:r>
              <a:rPr lang="en-US" sz="2800" dirty="0" smtClean="0">
                <a:solidFill>
                  <a:srgbClr val="FF0000"/>
                </a:solidFill>
                <a:latin typeface="Arial" charset="0"/>
              </a:rPr>
              <a:t> tamper with red cover</a:t>
            </a:r>
          </a:p>
          <a:p>
            <a:pPr>
              <a:buClr>
                <a:srgbClr val="FF0000"/>
              </a:buClr>
            </a:pPr>
            <a:endParaRPr lang="en-US" sz="800" dirty="0" smtClean="0">
              <a:solidFill>
                <a:srgbClr val="FF0000"/>
              </a:solidFill>
              <a:latin typeface="Arial" charset="0"/>
            </a:endParaRPr>
          </a:p>
          <a:p>
            <a:pPr>
              <a:buClr>
                <a:srgbClr val="FF0000"/>
              </a:buClr>
            </a:pPr>
            <a:r>
              <a:rPr lang="en-US" sz="2800" b="1" u="sng" dirty="0" smtClean="0">
                <a:solidFill>
                  <a:srgbClr val="FF0000"/>
                </a:solidFill>
                <a:latin typeface="Arial" charset="0"/>
              </a:rPr>
              <a:t>Do not</a:t>
            </a:r>
            <a:r>
              <a:rPr lang="en-US" sz="2800" dirty="0" smtClean="0">
                <a:solidFill>
                  <a:srgbClr val="FF0000"/>
                </a:solidFill>
                <a:latin typeface="Arial" charset="0"/>
              </a:rPr>
              <a:t> place near large metal objects</a:t>
            </a:r>
          </a:p>
          <a:p>
            <a:pPr>
              <a:buClr>
                <a:srgbClr val="FF0000"/>
              </a:buClr>
            </a:pPr>
            <a:endParaRPr lang="en-US" sz="800" dirty="0" smtClean="0">
              <a:solidFill>
                <a:srgbClr val="FF0000"/>
              </a:solidFill>
              <a:latin typeface="Arial" charset="0"/>
            </a:endParaRPr>
          </a:p>
          <a:p>
            <a:pPr>
              <a:buClr>
                <a:srgbClr val="FF0000"/>
              </a:buClr>
            </a:pPr>
            <a:r>
              <a:rPr lang="en-US" sz="2800" b="1" u="sng" dirty="0" smtClean="0">
                <a:solidFill>
                  <a:srgbClr val="FF0000"/>
                </a:solidFill>
                <a:latin typeface="Arial" charset="0"/>
              </a:rPr>
              <a:t>Do not</a:t>
            </a:r>
            <a:r>
              <a:rPr lang="en-US" sz="2800" dirty="0" smtClean="0">
                <a:solidFill>
                  <a:srgbClr val="FF0000"/>
                </a:solidFill>
                <a:latin typeface="Arial" charset="0"/>
              </a:rPr>
              <a:t> submerge/cover antenna</a:t>
            </a:r>
          </a:p>
          <a:p>
            <a:pPr>
              <a:buClr>
                <a:srgbClr val="FF0000"/>
              </a:buClr>
              <a:buNone/>
            </a:pPr>
            <a:endParaRPr lang="en-US" sz="800" b="1" u="sng" dirty="0" smtClean="0">
              <a:solidFill>
                <a:srgbClr val="FF0000"/>
              </a:solidFill>
              <a:latin typeface="Arial" charset="0"/>
            </a:endParaRPr>
          </a:p>
          <a:p>
            <a:pPr>
              <a:buClr>
                <a:srgbClr val="FF0000"/>
              </a:buClr>
            </a:pPr>
            <a:r>
              <a:rPr lang="en-US" sz="2800" b="1" u="sng" dirty="0" smtClean="0">
                <a:solidFill>
                  <a:srgbClr val="FF0000"/>
                </a:solidFill>
                <a:latin typeface="Arial" charset="0"/>
              </a:rPr>
              <a:t>Do not</a:t>
            </a:r>
            <a:r>
              <a:rPr lang="en-US" sz="2800" dirty="0" smtClean="0">
                <a:solidFill>
                  <a:srgbClr val="FF0000"/>
                </a:solidFill>
                <a:latin typeface="Arial" charset="0"/>
              </a:rPr>
              <a:t> test more than once a month</a:t>
            </a:r>
          </a:p>
          <a:p>
            <a:pPr>
              <a:buClr>
                <a:srgbClr val="FF0000"/>
              </a:buClr>
            </a:pPr>
            <a:endParaRPr lang="en-US" sz="800" dirty="0" smtClean="0">
              <a:solidFill>
                <a:srgbClr val="FF0000"/>
              </a:solidFill>
              <a:latin typeface="Arial" charset="0"/>
            </a:endParaRPr>
          </a:p>
          <a:p>
            <a:pPr>
              <a:buClr>
                <a:srgbClr val="FF0000"/>
              </a:buClr>
            </a:pPr>
            <a:r>
              <a:rPr lang="en-US" sz="2800" b="1" u="sng" dirty="0" smtClean="0">
                <a:solidFill>
                  <a:srgbClr val="00B050"/>
                </a:solidFill>
                <a:latin typeface="Arial" charset="0"/>
              </a:rPr>
              <a:t>DO….</a:t>
            </a:r>
          </a:p>
          <a:p>
            <a:pPr>
              <a:buClr>
                <a:srgbClr val="FF0000"/>
              </a:buClr>
            </a:pPr>
            <a:endParaRPr lang="en-US" sz="800" b="1" u="sng" dirty="0" smtClean="0">
              <a:solidFill>
                <a:srgbClr val="00B050"/>
              </a:solidFill>
              <a:latin typeface="Arial" charset="0"/>
            </a:endParaRPr>
          </a:p>
          <a:p>
            <a:pPr>
              <a:buClr>
                <a:srgbClr val="FF0000"/>
              </a:buClr>
            </a:pPr>
            <a:r>
              <a:rPr lang="en-US" sz="2800" b="1" u="sng" dirty="0" smtClean="0">
                <a:solidFill>
                  <a:srgbClr val="00B050"/>
                </a:solidFill>
                <a:latin typeface="Arial" charset="0"/>
              </a:rPr>
              <a:t>Do</a:t>
            </a:r>
            <a:r>
              <a:rPr lang="en-US" sz="2800" dirty="0" smtClean="0">
                <a:solidFill>
                  <a:srgbClr val="00B050"/>
                </a:solidFill>
                <a:latin typeface="Arial" charset="0"/>
              </a:rPr>
              <a:t> notify OIA before conducting self test</a:t>
            </a:r>
          </a:p>
        </p:txBody>
      </p:sp>
      <p:pic>
        <p:nvPicPr>
          <p:cNvPr id="4" name="Picture 3" descr="SABOT LOGO FINAL.jpg"/>
          <p:cNvPicPr>
            <a:picLocks noChangeAspect="1"/>
          </p:cNvPicPr>
          <p:nvPr/>
        </p:nvPicPr>
        <p:blipFill>
          <a:blip r:embed="rId2" cstate="print"/>
          <a:srcRect/>
          <a:stretch>
            <a:fillRect/>
          </a:stretch>
        </p:blipFill>
        <p:spPr bwMode="auto">
          <a:xfrm>
            <a:off x="0" y="0"/>
            <a:ext cx="2371725" cy="1725613"/>
          </a:xfrm>
          <a:prstGeom prst="rect">
            <a:avLst/>
          </a:prstGeom>
          <a:noFill/>
          <a:ln w="9525">
            <a:noFill/>
            <a:miter lim="800000"/>
            <a:headEnd/>
            <a:tailEnd/>
          </a:ln>
        </p:spPr>
      </p:pic>
      <p:pic>
        <p:nvPicPr>
          <p:cNvPr id="5" name="Picture 4" descr="D9LOGO_4.jpg"/>
          <p:cNvPicPr>
            <a:picLocks noChangeAspect="1"/>
          </p:cNvPicPr>
          <p:nvPr/>
        </p:nvPicPr>
        <p:blipFill>
          <a:blip r:embed="rId3" cstate="print"/>
          <a:srcRect/>
          <a:stretch>
            <a:fillRect/>
          </a:stretch>
        </p:blipFill>
        <p:spPr bwMode="auto">
          <a:xfrm>
            <a:off x="7086600" y="1"/>
            <a:ext cx="2057400" cy="1625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85800" y="0"/>
            <a:ext cx="7772400" cy="914400"/>
          </a:xfrm>
        </p:spPr>
        <p:txBody>
          <a:bodyPr/>
          <a:lstStyle/>
          <a:p>
            <a:pPr eaLnBrk="1" hangingPunct="1"/>
            <a:r>
              <a:rPr lang="en-US" dirty="0" smtClean="0"/>
              <a:t>NOW how important is PPE?</a:t>
            </a:r>
          </a:p>
        </p:txBody>
      </p:sp>
      <p:pic>
        <p:nvPicPr>
          <p:cNvPr id="41987" name="Picture 3" descr="L:\Shafer Documents\USCGAUX Stuff\DVC-OA Stuff\9ER Stuff\grey blu wpfd 1 oclk 70yds a.jpg"/>
          <p:cNvPicPr>
            <a:picLocks noGrp="1" noChangeAspect="1" noChangeArrowheads="1"/>
          </p:cNvPicPr>
          <p:nvPr>
            <p:ph idx="1"/>
          </p:nvPr>
        </p:nvPicPr>
        <p:blipFill>
          <a:blip r:embed="rId3" cstate="print"/>
          <a:srcRect/>
          <a:stretch>
            <a:fillRect/>
          </a:stretch>
        </p:blipFill>
        <p:spPr>
          <a:xfrm>
            <a:off x="0" y="801688"/>
            <a:ext cx="9144000" cy="6056312"/>
          </a:xfrm>
        </p:spPr>
      </p:pic>
      <p:sp>
        <p:nvSpPr>
          <p:cNvPr id="7" name="Oval 6"/>
          <p:cNvSpPr>
            <a:spLocks noChangeArrowheads="1"/>
          </p:cNvSpPr>
          <p:nvPr/>
        </p:nvSpPr>
        <p:spPr bwMode="auto">
          <a:xfrm>
            <a:off x="0" y="3657600"/>
            <a:ext cx="1066800" cy="1066800"/>
          </a:xfrm>
          <a:prstGeom prst="ellipse">
            <a:avLst/>
          </a:prstGeom>
          <a:noFill/>
          <a:ln w="25400" algn="ctr">
            <a:solidFill>
              <a:srgbClr val="FFFF00"/>
            </a:solidFill>
            <a:round/>
            <a:headEnd/>
            <a:tailEnd/>
          </a:ln>
        </p:spPr>
        <p:txBody>
          <a:bodyPr wrap="none"/>
          <a:lstStyle/>
          <a:p>
            <a:pPr eaLnBrk="0" hangingPunct="0"/>
            <a:endParaRPr lang="en-US"/>
          </a:p>
        </p:txBody>
      </p:sp>
      <p:sp>
        <p:nvSpPr>
          <p:cNvPr id="11" name="TextBox 10"/>
          <p:cNvSpPr txBox="1"/>
          <p:nvPr/>
        </p:nvSpPr>
        <p:spPr>
          <a:xfrm>
            <a:off x="685800" y="990600"/>
            <a:ext cx="7772400" cy="646113"/>
          </a:xfrm>
          <a:prstGeom prst="rect">
            <a:avLst/>
          </a:prstGeom>
          <a:noFill/>
        </p:spPr>
        <p:txBody>
          <a:bodyPr>
            <a:spAutoFit/>
          </a:bodyPr>
          <a:lstStyle/>
          <a:p>
            <a:pPr algn="ctr" eaLnBrk="0" hangingPunct="0">
              <a:defRPr/>
            </a:pPr>
            <a:endParaRPr lang="en-US" sz="3600" dirty="0">
              <a:solidFill>
                <a:srgbClr val="FFFF00"/>
              </a:solidFill>
              <a:effectLst>
                <a:outerShdw blurRad="38100" dist="38100" dir="2700000" algn="tl">
                  <a:srgbClr val="000000">
                    <a:alpha val="43137"/>
                  </a:srgbClr>
                </a:outerShdw>
              </a:effectLst>
              <a:latin typeface="Times New Roman"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L:\Shafer Documents\USCGAUX Stuff\DVC-OA Stuff\9ER Stuff\grey blu 3 oclk 10ft a.jpg"/>
          <p:cNvPicPr>
            <a:picLocks noChangeAspect="1" noChangeArrowheads="1"/>
          </p:cNvPicPr>
          <p:nvPr/>
        </p:nvPicPr>
        <p:blipFill>
          <a:blip r:embed="rId2" cstate="print"/>
          <a:srcRect/>
          <a:stretch>
            <a:fillRect/>
          </a:stretch>
        </p:blipFill>
        <p:spPr bwMode="auto">
          <a:xfrm>
            <a:off x="0" y="0"/>
            <a:ext cx="9107488" cy="6858000"/>
          </a:xfrm>
          <a:prstGeom prst="rect">
            <a:avLst/>
          </a:prstGeom>
          <a:noFill/>
          <a:ln w="9525">
            <a:noFill/>
            <a:miter lim="800000"/>
            <a:headEnd/>
            <a:tailEnd/>
          </a:ln>
        </p:spPr>
      </p:pic>
      <p:sp>
        <p:nvSpPr>
          <p:cNvPr id="2" name="Title 1"/>
          <p:cNvSpPr>
            <a:spLocks noGrp="1"/>
          </p:cNvSpPr>
          <p:nvPr>
            <p:ph type="title"/>
          </p:nvPr>
        </p:nvSpPr>
        <p:spPr>
          <a:xfrm>
            <a:off x="1676400" y="304800"/>
            <a:ext cx="5638800" cy="1143000"/>
          </a:xfrm>
          <a:gradFill flip="none" rotWithShape="1">
            <a:gsLst>
              <a:gs pos="35000">
                <a:schemeClr val="accent4">
                  <a:alpha val="0"/>
                </a:schemeClr>
              </a:gs>
              <a:gs pos="67000">
                <a:schemeClr val="accent4">
                  <a:lumMod val="75000"/>
                  <a:alpha val="57000"/>
                </a:schemeClr>
              </a:gs>
            </a:gsLst>
            <a:lin ang="0" scaled="1"/>
            <a:tileRect/>
          </a:gradFill>
          <a:ln/>
          <a:extLst>
            <a:ext uri="{909E8E84-426E-40DD-AFC4-6F175D3DCCD1}"/>
            <a:ext uri="{91240B29-F687-4F45-9708-019B960494DF}"/>
            <a:ext uri="{AF507438-7753-43E0-B8FC-AC1667EBCBE1}"/>
          </a:extLst>
        </p:spPr>
        <p:txBody>
          <a:bodyPr lIns="0" rIns="0"/>
          <a:lstStyle/>
          <a:p>
            <a:pPr eaLnBrk="1" hangingPunct="1">
              <a:defRPr/>
            </a:pPr>
            <a:r>
              <a:rPr lang="en-US" dirty="0" smtClean="0">
                <a:solidFill>
                  <a:srgbClr val="FFFF66"/>
                </a:solidFill>
                <a:effectLst>
                  <a:outerShdw blurRad="38100" dist="38100" dir="2700000" algn="tl">
                    <a:srgbClr val="000000">
                      <a:alpha val="43137"/>
                    </a:srgbClr>
                  </a:outerShdw>
                </a:effectLst>
              </a:rPr>
              <a:t>Is this person easy to see?</a:t>
            </a:r>
          </a:p>
        </p:txBody>
      </p:sp>
      <p:sp>
        <p:nvSpPr>
          <p:cNvPr id="5" name="Oval 4"/>
          <p:cNvSpPr>
            <a:spLocks noChangeArrowheads="1"/>
          </p:cNvSpPr>
          <p:nvPr/>
        </p:nvSpPr>
        <p:spPr bwMode="auto">
          <a:xfrm>
            <a:off x="5867400" y="3200400"/>
            <a:ext cx="685800" cy="762000"/>
          </a:xfrm>
          <a:prstGeom prst="ellipse">
            <a:avLst/>
          </a:prstGeom>
          <a:noFill/>
          <a:ln w="25400" algn="ctr">
            <a:solidFill>
              <a:srgbClr val="FFFF00"/>
            </a:solidFill>
            <a:round/>
            <a:headEnd/>
            <a:tailEnd/>
          </a:ln>
        </p:spPr>
        <p:txBody>
          <a:bodyPr wrap="none"/>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L:\Shafer Documents\USCGAUX Stuff\DVC-OA Stuff\9ER Stuff\grey blu 3 oclk 10ft a.jpg"/>
          <p:cNvPicPr>
            <a:picLocks noChangeAspect="1" noChangeArrowheads="1"/>
          </p:cNvPicPr>
          <p:nvPr/>
        </p:nvPicPr>
        <p:blipFill>
          <a:blip r:embed="rId2" cstate="print"/>
          <a:srcRect/>
          <a:stretch>
            <a:fillRect/>
          </a:stretch>
        </p:blipFill>
        <p:spPr bwMode="auto">
          <a:xfrm>
            <a:off x="4763" y="0"/>
            <a:ext cx="9097962" cy="6858000"/>
          </a:xfrm>
          <a:prstGeom prst="rect">
            <a:avLst/>
          </a:prstGeom>
          <a:noFill/>
          <a:ln w="9525">
            <a:noFill/>
            <a:miter lim="800000"/>
            <a:headEnd/>
            <a:tailEnd/>
          </a:ln>
        </p:spPr>
      </p:pic>
      <p:sp>
        <p:nvSpPr>
          <p:cNvPr id="2" name="Title 1"/>
          <p:cNvSpPr>
            <a:spLocks noGrp="1"/>
          </p:cNvSpPr>
          <p:nvPr>
            <p:ph type="title"/>
          </p:nvPr>
        </p:nvSpPr>
        <p:spPr>
          <a:xfrm>
            <a:off x="1676400" y="304800"/>
            <a:ext cx="5638800" cy="1143000"/>
          </a:xfrm>
          <a:gradFill flip="none" rotWithShape="1">
            <a:gsLst>
              <a:gs pos="35000">
                <a:schemeClr val="accent4">
                  <a:alpha val="0"/>
                </a:schemeClr>
              </a:gs>
              <a:gs pos="67000">
                <a:schemeClr val="accent4">
                  <a:lumMod val="75000"/>
                  <a:alpha val="57000"/>
                </a:schemeClr>
              </a:gs>
            </a:gsLst>
            <a:lin ang="0" scaled="1"/>
            <a:tileRect/>
          </a:gradFill>
          <a:ln/>
          <a:extLst>
            <a:ext uri="{909E8E84-426E-40DD-AFC4-6F175D3DCCD1}"/>
            <a:ext uri="{91240B29-F687-4F45-9708-019B960494DF}"/>
            <a:ext uri="{AF507438-7753-43E0-B8FC-AC1667EBCBE1}"/>
          </a:extLst>
        </p:spPr>
        <p:txBody>
          <a:bodyPr lIns="0" rIns="0"/>
          <a:lstStyle/>
          <a:p>
            <a:pPr eaLnBrk="1" hangingPunct="1">
              <a:defRPr/>
            </a:pPr>
            <a:r>
              <a:rPr lang="en-US" dirty="0" smtClean="0">
                <a:solidFill>
                  <a:srgbClr val="FFFF66"/>
                </a:solidFill>
                <a:effectLst>
                  <a:outerShdw blurRad="38100" dist="38100" dir="2700000" algn="tl">
                    <a:srgbClr val="000000">
                      <a:alpha val="43137"/>
                    </a:srgbClr>
                  </a:outerShdw>
                </a:effectLst>
              </a:rPr>
              <a:t>Or is this person?</a:t>
            </a:r>
          </a:p>
        </p:txBody>
      </p:sp>
      <p:sp>
        <p:nvSpPr>
          <p:cNvPr id="5" name="Oval 4"/>
          <p:cNvSpPr>
            <a:spLocks noChangeArrowheads="1"/>
          </p:cNvSpPr>
          <p:nvPr/>
        </p:nvSpPr>
        <p:spPr bwMode="auto">
          <a:xfrm>
            <a:off x="5867400" y="3200400"/>
            <a:ext cx="685800" cy="762000"/>
          </a:xfrm>
          <a:prstGeom prst="ellipse">
            <a:avLst/>
          </a:prstGeom>
          <a:noFill/>
          <a:ln w="25400" algn="ctr">
            <a:solidFill>
              <a:srgbClr val="FFFF00"/>
            </a:solidFill>
            <a:round/>
            <a:headEnd/>
            <a:tailEnd/>
          </a:ln>
        </p:spPr>
        <p:txBody>
          <a:bodyPr wrap="none"/>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Reference’s</a:t>
            </a:r>
          </a:p>
        </p:txBody>
      </p:sp>
      <p:sp>
        <p:nvSpPr>
          <p:cNvPr id="6147" name="Content Placeholder 2"/>
          <p:cNvSpPr>
            <a:spLocks noGrp="1"/>
          </p:cNvSpPr>
          <p:nvPr>
            <p:ph idx="1"/>
          </p:nvPr>
        </p:nvSpPr>
        <p:spPr/>
        <p:txBody>
          <a:bodyPr/>
          <a:lstStyle/>
          <a:p>
            <a:r>
              <a:rPr lang="en-US" sz="2800" dirty="0" smtClean="0"/>
              <a:t>Rescue and Survival System’s Manual, COMDTINST M10470.10G</a:t>
            </a:r>
          </a:p>
          <a:p>
            <a:endParaRPr lang="en-US" sz="2800" dirty="0" smtClean="0"/>
          </a:p>
          <a:p>
            <a:r>
              <a:rPr lang="en-US" sz="2800" dirty="0" smtClean="0"/>
              <a:t>Boat Crew Seamanship Manual, </a:t>
            </a:r>
            <a:br>
              <a:rPr lang="en-US" sz="2800" dirty="0" smtClean="0"/>
            </a:br>
            <a:r>
              <a:rPr lang="en-US" sz="2800" dirty="0" smtClean="0"/>
              <a:t>COMDTINST M16114.5B</a:t>
            </a:r>
          </a:p>
          <a:p>
            <a:endParaRPr lang="en-US" sz="2800" dirty="0" smtClean="0"/>
          </a:p>
          <a:p>
            <a:r>
              <a:rPr lang="en-US" sz="2800" dirty="0" smtClean="0"/>
              <a:t>Non-Standard Operator’s Handbook, </a:t>
            </a:r>
            <a:br>
              <a:rPr lang="en-US" sz="2800" dirty="0" smtClean="0"/>
            </a:br>
            <a:r>
              <a:rPr lang="en-US" sz="2800" dirty="0" smtClean="0"/>
              <a:t>COMDTINST M16114.28</a:t>
            </a:r>
          </a:p>
          <a:p>
            <a:endParaRPr lang="en-US" dirty="0" smtClean="0"/>
          </a:p>
        </p:txBody>
      </p:sp>
      <p:pic>
        <p:nvPicPr>
          <p:cNvPr id="4" name="Picture 3" descr="SABOT LOGO FINAL.jpg"/>
          <p:cNvPicPr>
            <a:picLocks noChangeAspect="1"/>
          </p:cNvPicPr>
          <p:nvPr/>
        </p:nvPicPr>
        <p:blipFill>
          <a:blip r:embed="rId2" cstate="print"/>
          <a:srcRect/>
          <a:stretch>
            <a:fillRect/>
          </a:stretch>
        </p:blipFill>
        <p:spPr bwMode="auto">
          <a:xfrm>
            <a:off x="0" y="0"/>
            <a:ext cx="2371725" cy="1725613"/>
          </a:xfrm>
          <a:prstGeom prst="rect">
            <a:avLst/>
          </a:prstGeom>
          <a:noFill/>
          <a:ln w="9525">
            <a:noFill/>
            <a:miter lim="800000"/>
            <a:headEnd/>
            <a:tailEnd/>
          </a:ln>
        </p:spPr>
      </p:pic>
      <p:pic>
        <p:nvPicPr>
          <p:cNvPr id="5" name="Picture 4" descr="D9LOGO_4.jpg"/>
          <p:cNvPicPr>
            <a:picLocks noChangeAspect="1"/>
          </p:cNvPicPr>
          <p:nvPr/>
        </p:nvPicPr>
        <p:blipFill>
          <a:blip r:embed="rId3" cstate="print"/>
          <a:srcRect/>
          <a:stretch>
            <a:fillRect/>
          </a:stretch>
        </p:blipFill>
        <p:spPr bwMode="auto">
          <a:xfrm>
            <a:off x="7086600" y="1"/>
            <a:ext cx="2057400" cy="1625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Objectives</a:t>
            </a:r>
          </a:p>
        </p:txBody>
      </p:sp>
      <p:sp>
        <p:nvSpPr>
          <p:cNvPr id="7171" name="Content Placeholder 2"/>
          <p:cNvSpPr>
            <a:spLocks noGrp="1"/>
          </p:cNvSpPr>
          <p:nvPr>
            <p:ph idx="1"/>
          </p:nvPr>
        </p:nvSpPr>
        <p:spPr/>
        <p:txBody>
          <a:bodyPr/>
          <a:lstStyle/>
          <a:p>
            <a:r>
              <a:rPr lang="en-US" sz="2800" smtClean="0"/>
              <a:t>The importance of PPE to your survival.</a:t>
            </a:r>
          </a:p>
          <a:p>
            <a:r>
              <a:rPr lang="en-US" sz="2800" smtClean="0"/>
              <a:t>Identify PPE Gear and Levels.</a:t>
            </a:r>
          </a:p>
          <a:p>
            <a:r>
              <a:rPr lang="en-US" sz="2800" smtClean="0"/>
              <a:t>Identify requirements for the wearing of PPE.</a:t>
            </a:r>
          </a:p>
          <a:p>
            <a:r>
              <a:rPr lang="en-US" sz="2800" smtClean="0"/>
              <a:t>How to properly don PPE.</a:t>
            </a:r>
          </a:p>
          <a:p>
            <a:r>
              <a:rPr lang="en-US" sz="2800" smtClean="0"/>
              <a:t>Requirements for individual PPE inspection.</a:t>
            </a:r>
          </a:p>
          <a:p>
            <a:r>
              <a:rPr lang="en-US" sz="2800" smtClean="0"/>
              <a:t>Identify who has the authority to grant waivers on PPE and the stipulations.</a:t>
            </a:r>
          </a:p>
          <a:p>
            <a:r>
              <a:rPr lang="en-US" sz="2800" smtClean="0"/>
              <a:t>Requirements for documentation of PPE issue.</a:t>
            </a:r>
          </a:p>
          <a:p>
            <a:endParaRPr lang="en-US" smtClean="0"/>
          </a:p>
        </p:txBody>
      </p:sp>
      <p:pic>
        <p:nvPicPr>
          <p:cNvPr id="4" name="Picture 3" descr="SABOT LOGO FINAL.jpg"/>
          <p:cNvPicPr>
            <a:picLocks noChangeAspect="1"/>
          </p:cNvPicPr>
          <p:nvPr/>
        </p:nvPicPr>
        <p:blipFill>
          <a:blip r:embed="rId2" cstate="print"/>
          <a:srcRect/>
          <a:stretch>
            <a:fillRect/>
          </a:stretch>
        </p:blipFill>
        <p:spPr bwMode="auto">
          <a:xfrm>
            <a:off x="0" y="0"/>
            <a:ext cx="2371725" cy="1725613"/>
          </a:xfrm>
          <a:prstGeom prst="rect">
            <a:avLst/>
          </a:prstGeom>
          <a:noFill/>
          <a:ln w="9525">
            <a:noFill/>
            <a:miter lim="800000"/>
            <a:headEnd/>
            <a:tailEnd/>
          </a:ln>
        </p:spPr>
      </p:pic>
      <p:pic>
        <p:nvPicPr>
          <p:cNvPr id="5" name="Picture 4" descr="D9LOGO_4.jpg"/>
          <p:cNvPicPr>
            <a:picLocks noChangeAspect="1"/>
          </p:cNvPicPr>
          <p:nvPr/>
        </p:nvPicPr>
        <p:blipFill>
          <a:blip r:embed="rId3" cstate="print"/>
          <a:srcRect/>
          <a:stretch>
            <a:fillRect/>
          </a:stretch>
        </p:blipFill>
        <p:spPr bwMode="auto">
          <a:xfrm>
            <a:off x="7086600" y="1"/>
            <a:ext cx="2057400" cy="1625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457200" y="254000"/>
            <a:ext cx="5715000" cy="6070600"/>
          </a:xfrm>
        </p:spPr>
        <p:txBody>
          <a:bodyPr/>
          <a:lstStyle/>
          <a:p>
            <a:pPr eaLnBrk="1" hangingPunct="1"/>
            <a:r>
              <a:rPr lang="en-US" sz="2800" smtClean="0"/>
              <a:t>-Once a member becomes qualified, the QE will forward the members sizes to the OTO office. Once the members information is received, a complete SAR Bag of PPE will be issued.</a:t>
            </a:r>
          </a:p>
        </p:txBody>
      </p:sp>
      <p:pic>
        <p:nvPicPr>
          <p:cNvPr id="8195" name="Picture 2"/>
          <p:cNvPicPr>
            <a:picLocks noChangeAspect="1" noChangeArrowheads="1"/>
          </p:cNvPicPr>
          <p:nvPr/>
        </p:nvPicPr>
        <p:blipFill>
          <a:blip r:embed="rId2" cstate="print"/>
          <a:srcRect/>
          <a:stretch>
            <a:fillRect/>
          </a:stretch>
        </p:blipFill>
        <p:spPr bwMode="auto">
          <a:xfrm>
            <a:off x="6227763" y="1600200"/>
            <a:ext cx="2822575" cy="2809875"/>
          </a:xfrm>
          <a:prstGeom prst="rect">
            <a:avLst/>
          </a:prstGeom>
          <a:noFill/>
          <a:ln w="9525">
            <a:noFill/>
            <a:miter lim="800000"/>
            <a:headEnd/>
            <a:tailEnd/>
          </a:ln>
        </p:spPr>
      </p:pic>
      <p:pic>
        <p:nvPicPr>
          <p:cNvPr id="4" name="Picture 3" descr="SABOT LOGO FINAL.jpg"/>
          <p:cNvPicPr>
            <a:picLocks noChangeAspect="1"/>
          </p:cNvPicPr>
          <p:nvPr/>
        </p:nvPicPr>
        <p:blipFill>
          <a:blip r:embed="rId3" cstate="print"/>
          <a:srcRect/>
          <a:stretch>
            <a:fillRect/>
          </a:stretch>
        </p:blipFill>
        <p:spPr bwMode="auto">
          <a:xfrm>
            <a:off x="0" y="0"/>
            <a:ext cx="2371725" cy="1725613"/>
          </a:xfrm>
          <a:prstGeom prst="rect">
            <a:avLst/>
          </a:prstGeom>
          <a:noFill/>
          <a:ln w="9525">
            <a:noFill/>
            <a:miter lim="800000"/>
            <a:headEnd/>
            <a:tailEnd/>
          </a:ln>
        </p:spPr>
      </p:pic>
      <p:pic>
        <p:nvPicPr>
          <p:cNvPr id="5" name="Picture 4" descr="D9LOGO_4.jpg"/>
          <p:cNvPicPr>
            <a:picLocks noChangeAspect="1"/>
          </p:cNvPicPr>
          <p:nvPr/>
        </p:nvPicPr>
        <p:blipFill>
          <a:blip r:embed="rId4" cstate="print"/>
          <a:srcRect/>
          <a:stretch>
            <a:fillRect/>
          </a:stretch>
        </p:blipFill>
        <p:spPr bwMode="auto">
          <a:xfrm>
            <a:off x="7086600" y="1"/>
            <a:ext cx="2057400" cy="1625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457200" y="254000"/>
            <a:ext cx="8229600" cy="1955800"/>
          </a:xfrm>
        </p:spPr>
        <p:txBody>
          <a:bodyPr/>
          <a:lstStyle/>
          <a:p>
            <a:pPr eaLnBrk="1" hangingPunct="1"/>
            <a:r>
              <a:rPr lang="en-US" sz="4000" b="1" dirty="0" smtClean="0"/>
              <a:t>“STANDARD ISSUED </a:t>
            </a:r>
            <a:br>
              <a:rPr lang="en-US" sz="4000" b="1" dirty="0" smtClean="0"/>
            </a:br>
            <a:r>
              <a:rPr lang="en-US" sz="4000" b="1" dirty="0" smtClean="0"/>
              <a:t>GEAR”</a:t>
            </a:r>
            <a:br>
              <a:rPr lang="en-US" sz="4000" b="1" dirty="0" smtClean="0"/>
            </a:br>
            <a:r>
              <a:rPr lang="en-US" sz="2800" b="1" dirty="0" smtClean="0"/>
              <a:t>IN</a:t>
            </a:r>
            <a:br>
              <a:rPr lang="en-US" sz="2800" b="1" dirty="0" smtClean="0"/>
            </a:br>
            <a:r>
              <a:rPr lang="en-US" sz="2800" b="1" dirty="0" smtClean="0"/>
              <a:t>SAR BAG</a:t>
            </a:r>
            <a:endParaRPr lang="en-US" sz="4000" b="1" dirty="0" smtClean="0"/>
          </a:p>
        </p:txBody>
      </p:sp>
      <p:pic>
        <p:nvPicPr>
          <p:cNvPr id="9219" name="Picture 2"/>
          <p:cNvPicPr>
            <a:picLocks noChangeAspect="1" noChangeArrowheads="1"/>
          </p:cNvPicPr>
          <p:nvPr/>
        </p:nvPicPr>
        <p:blipFill>
          <a:blip r:embed="rId2" cstate="print"/>
          <a:srcRect/>
          <a:stretch>
            <a:fillRect/>
          </a:stretch>
        </p:blipFill>
        <p:spPr bwMode="auto">
          <a:xfrm>
            <a:off x="2438400" y="2514600"/>
            <a:ext cx="4108450" cy="4084638"/>
          </a:xfrm>
          <a:prstGeom prst="rect">
            <a:avLst/>
          </a:prstGeom>
          <a:noFill/>
          <a:ln w="9525">
            <a:noFill/>
            <a:miter lim="800000"/>
            <a:headEnd/>
            <a:tailEnd/>
          </a:ln>
        </p:spPr>
      </p:pic>
      <p:pic>
        <p:nvPicPr>
          <p:cNvPr id="4" name="Picture 3" descr="SABOT LOGO FINAL.jpg"/>
          <p:cNvPicPr>
            <a:picLocks noChangeAspect="1"/>
          </p:cNvPicPr>
          <p:nvPr/>
        </p:nvPicPr>
        <p:blipFill>
          <a:blip r:embed="rId3" cstate="print"/>
          <a:srcRect/>
          <a:stretch>
            <a:fillRect/>
          </a:stretch>
        </p:blipFill>
        <p:spPr bwMode="auto">
          <a:xfrm>
            <a:off x="1" y="0"/>
            <a:ext cx="2286000" cy="1725613"/>
          </a:xfrm>
          <a:prstGeom prst="rect">
            <a:avLst/>
          </a:prstGeom>
          <a:noFill/>
          <a:ln w="9525">
            <a:noFill/>
            <a:miter lim="800000"/>
            <a:headEnd/>
            <a:tailEnd/>
          </a:ln>
        </p:spPr>
      </p:pic>
      <p:pic>
        <p:nvPicPr>
          <p:cNvPr id="5" name="Picture 4" descr="D9LOGO_4.jpg"/>
          <p:cNvPicPr>
            <a:picLocks noChangeAspect="1"/>
          </p:cNvPicPr>
          <p:nvPr/>
        </p:nvPicPr>
        <p:blipFill>
          <a:blip r:embed="rId4" cstate="print"/>
          <a:srcRect/>
          <a:stretch>
            <a:fillRect/>
          </a:stretch>
        </p:blipFill>
        <p:spPr bwMode="auto">
          <a:xfrm>
            <a:off x="7086600" y="1"/>
            <a:ext cx="2057400" cy="1625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76200" y="228600"/>
            <a:ext cx="4648200" cy="6934200"/>
          </a:xfrm>
        </p:spPr>
        <p:txBody>
          <a:bodyPr/>
          <a:lstStyle/>
          <a:p>
            <a:pPr algn="l" eaLnBrk="1" hangingPunct="1"/>
            <a:r>
              <a:rPr lang="en-US" sz="1600" b="1" smtClean="0"/>
              <a:t/>
            </a:r>
            <a:br>
              <a:rPr lang="en-US" sz="1600" b="1" smtClean="0"/>
            </a:br>
            <a:r>
              <a:rPr lang="en-US" sz="1600" b="1" smtClean="0"/>
              <a:t> -</a:t>
            </a:r>
            <a:r>
              <a:rPr lang="en-US" sz="1600" smtClean="0"/>
              <a:t>A lightweight yet ruggedly built nylon mesh vest designed to provide stowage for survival equipment items. </a:t>
            </a:r>
            <a:br>
              <a:rPr lang="en-US" sz="1600" smtClean="0"/>
            </a:br>
            <a:r>
              <a:rPr lang="en-US" sz="1600" smtClean="0"/>
              <a:t/>
            </a:r>
            <a:br>
              <a:rPr lang="en-US" sz="1600" smtClean="0"/>
            </a:br>
            <a:r>
              <a:rPr lang="en-US" sz="1600" smtClean="0"/>
              <a:t> -Contains 5 pockets constructed of a heavy duty 1050 denier ballistics nylon. The 2 main pockets are located on each side of the vest for best weight distribution (a portion of the load is transferred to the shoulders) of heavy/bulky items, such as flares, signal mirrors, dye markers, etc. </a:t>
            </a:r>
            <a:br>
              <a:rPr lang="en-US" sz="1600" smtClean="0"/>
            </a:br>
            <a:r>
              <a:rPr lang="en-US" sz="1600" smtClean="0"/>
              <a:t/>
            </a:r>
            <a:br>
              <a:rPr lang="en-US" sz="1600" smtClean="0"/>
            </a:br>
            <a:r>
              <a:rPr lang="en-US" sz="1600" smtClean="0"/>
              <a:t> -The front of the vest has a knife pocket, a strobe light pocket and a utility pocket. </a:t>
            </a:r>
            <a:br>
              <a:rPr lang="en-US" sz="1600" smtClean="0"/>
            </a:br>
            <a:r>
              <a:rPr lang="en-US" sz="1600" smtClean="0"/>
              <a:t/>
            </a:r>
            <a:br>
              <a:rPr lang="en-US" sz="1600" smtClean="0"/>
            </a:br>
            <a:r>
              <a:rPr lang="en-US" sz="1600" smtClean="0"/>
              <a:t> -The adjustors, zippers and snaps are all high strength</a:t>
            </a:r>
            <a:br>
              <a:rPr lang="en-US" sz="1600" smtClean="0"/>
            </a:br>
            <a:r>
              <a:rPr lang="en-US" sz="1600" smtClean="0"/>
              <a:t>plastic for corrosion resistance. Vest can be adjusted to fit in a few seconds by simply pulling forward on the adjustment straps. Retro reflective material is sewn to the front and back of the vest for high visibility both day and night. </a:t>
            </a:r>
            <a:br>
              <a:rPr lang="en-US" sz="1600" smtClean="0"/>
            </a:br>
            <a:r>
              <a:rPr lang="en-US" sz="1600" smtClean="0"/>
              <a:t/>
            </a:r>
            <a:br>
              <a:rPr lang="en-US" sz="1600" smtClean="0"/>
            </a:br>
            <a:r>
              <a:rPr lang="en-US" sz="1600" smtClean="0"/>
              <a:t> -The back of vest has Coast Guard Auxiliary in white letters.</a:t>
            </a:r>
            <a:br>
              <a:rPr lang="en-US" sz="1600" smtClean="0"/>
            </a:br>
            <a:r>
              <a:rPr lang="en-US" sz="1600" smtClean="0"/>
              <a:t/>
            </a:r>
            <a:br>
              <a:rPr lang="en-US" sz="1600" smtClean="0"/>
            </a:br>
            <a:r>
              <a:rPr lang="en-US" sz="1600" smtClean="0"/>
              <a:t> -The left shoulder has sewn in Velcro for the attachment of the strobe light or PLB.</a:t>
            </a:r>
            <a:br>
              <a:rPr lang="en-US" sz="1600" smtClean="0"/>
            </a:br>
            <a:r>
              <a:rPr lang="en-US" sz="1600" smtClean="0"/>
              <a:t> </a:t>
            </a:r>
          </a:p>
        </p:txBody>
      </p:sp>
      <p:sp>
        <p:nvSpPr>
          <p:cNvPr id="10243" name="Content Placeholder 1"/>
          <p:cNvSpPr>
            <a:spLocks noGrp="1"/>
          </p:cNvSpPr>
          <p:nvPr>
            <p:ph idx="1"/>
          </p:nvPr>
        </p:nvSpPr>
        <p:spPr>
          <a:xfrm>
            <a:off x="533400" y="0"/>
            <a:ext cx="7772400" cy="762000"/>
          </a:xfrm>
        </p:spPr>
        <p:txBody>
          <a:bodyPr/>
          <a:lstStyle/>
          <a:p>
            <a:pPr marL="0" indent="0" algn="ctr">
              <a:buFontTx/>
              <a:buNone/>
            </a:pPr>
            <a:r>
              <a:rPr lang="en-US" dirty="0" smtClean="0"/>
              <a:t>Survival Vest</a:t>
            </a:r>
          </a:p>
        </p:txBody>
      </p:sp>
      <p:pic>
        <p:nvPicPr>
          <p:cNvPr id="10244" name="Picture 2"/>
          <p:cNvPicPr>
            <a:picLocks noChangeAspect="1" noChangeArrowheads="1"/>
          </p:cNvPicPr>
          <p:nvPr/>
        </p:nvPicPr>
        <p:blipFill>
          <a:blip r:embed="rId2" cstate="print"/>
          <a:srcRect/>
          <a:stretch>
            <a:fillRect/>
          </a:stretch>
        </p:blipFill>
        <p:spPr bwMode="auto">
          <a:xfrm>
            <a:off x="5132388" y="1752600"/>
            <a:ext cx="4011612" cy="2941638"/>
          </a:xfrm>
          <a:prstGeom prst="rect">
            <a:avLst/>
          </a:prstGeom>
          <a:noFill/>
          <a:ln w="9525">
            <a:noFill/>
            <a:miter lim="800000"/>
            <a:headEnd/>
            <a:tailEnd/>
          </a:ln>
        </p:spPr>
      </p:pic>
      <p:pic>
        <p:nvPicPr>
          <p:cNvPr id="5" name="Picture 4" descr="D9LOGO_4.jpg"/>
          <p:cNvPicPr>
            <a:picLocks noChangeAspect="1"/>
          </p:cNvPicPr>
          <p:nvPr/>
        </p:nvPicPr>
        <p:blipFill>
          <a:blip r:embed="rId3" cstate="print"/>
          <a:srcRect/>
          <a:stretch>
            <a:fillRect/>
          </a:stretch>
        </p:blipFill>
        <p:spPr bwMode="auto">
          <a:xfrm>
            <a:off x="7086600" y="1"/>
            <a:ext cx="2057400" cy="1625918"/>
          </a:xfrm>
          <a:prstGeom prst="rect">
            <a:avLst/>
          </a:prstGeom>
          <a:noFill/>
          <a:ln w="9525">
            <a:noFill/>
            <a:miter lim="800000"/>
            <a:headEnd/>
            <a:tailEnd/>
          </a:ln>
        </p:spPr>
      </p:pic>
      <p:pic>
        <p:nvPicPr>
          <p:cNvPr id="6" name="Picture 5" descr="SABOT LOGO FINAL.jpg"/>
          <p:cNvPicPr>
            <a:picLocks noChangeAspect="1"/>
          </p:cNvPicPr>
          <p:nvPr/>
        </p:nvPicPr>
        <p:blipFill>
          <a:blip r:embed="rId4" cstate="print"/>
          <a:srcRect/>
          <a:stretch>
            <a:fillRect/>
          </a:stretch>
        </p:blipFill>
        <p:spPr bwMode="auto">
          <a:xfrm>
            <a:off x="7010401" y="5132387"/>
            <a:ext cx="2133600" cy="1725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FFFFFF"/>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FFFFFF"/>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L:\MSOFFICE\Templates\BLANK PRESENTATION.POT</Template>
  <TotalTime>1867</TotalTime>
  <Words>1285</Words>
  <Application>Microsoft Office PowerPoint</Application>
  <PresentationFormat>On-screen Show (4:3)</PresentationFormat>
  <Paragraphs>197</Paragraphs>
  <Slides>44</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47" baseType="lpstr">
      <vt:lpstr>BLANK PRESENTATION</vt:lpstr>
      <vt:lpstr>Photo Editor Photo</vt:lpstr>
      <vt:lpstr>Acrobat Document</vt:lpstr>
      <vt:lpstr>SABOT</vt:lpstr>
      <vt:lpstr>SABOT</vt:lpstr>
      <vt:lpstr>PPE for Survival</vt:lpstr>
      <vt:lpstr>The Right Gear at the Right Time (PPE)</vt:lpstr>
      <vt:lpstr>Reference’s</vt:lpstr>
      <vt:lpstr>Objectives</vt:lpstr>
      <vt:lpstr>-Once a member becomes qualified, the QE will forward the members sizes to the OTO office. Once the members information is received, a complete SAR Bag of PPE will be issued.</vt:lpstr>
      <vt:lpstr>“STANDARD ISSUED  GEAR” IN SAR BAG</vt:lpstr>
      <vt:lpstr>  -A lightweight yet ruggedly built nylon mesh vest designed to provide stowage for survival equipment items.    -Contains 5 pockets constructed of a heavy duty 1050 denier ballistics nylon. The 2 main pockets are located on each side of the vest for best weight distribution (a portion of the load is transferred to the shoulders) of heavy/bulky items, such as flares, signal mirrors, dye markers, etc.    -The front of the vest has a knife pocket, a strobe light pocket and a utility pocket.    -The adjustors, zippers and snaps are all high strength plastic for corrosion resistance. Vest can be adjusted to fit in a few seconds by simply pulling forward on the adjustment straps. Retro reflective material is sewn to the front and back of the vest for high visibility both day and night.    -The back of vest has Coast Guard Auxiliary in white letters.   -The left shoulder has sewn in Velcro for the attachment of the strobe light or PLB.  </vt:lpstr>
      <vt:lpstr>SAR Vest Outfit</vt:lpstr>
      <vt:lpstr> This 4.25" x 2.75" acrylic mirror is virtually unbreakable and weighs 1.8 ounces.  Designed to provide optimum sighting "spot" with holographic red dot and features telescope quality reflective surface.  Operates on the same principle as the glass military signal mirrors with grid/fireball targeting. Mirror includes USCG approved whistle.  Operating instructions are also printed on back of Mirror.</vt:lpstr>
      <vt:lpstr>    #640 Sirius LED Strobe Light  • Dimensions: 4.6 x 2.0 x 1.1 inches (L x W x H)  • Weight:  3.3 ounces (typical with batteries).   • Visible from 2-5 miles, subject to atmospheric conditions.   • Strobe flash rate of 60 +/- 5 flashes per minute.   • Operational/Battery life:  Minimum 8 hours continuous per USCG approval requirements.  Typical 20+ hours.   •Battery Type:  Two dated AA alkaline or lithium batteries (batteries not included).  Lithium recommended for cold environments.     </vt:lpstr>
      <vt:lpstr>The basic survival tool. A high quality, compact, lightweight, snag and corrosion resistant knife manufactured by LSC. This knife has a razor sharp, 4" mirror finish stainless steel blade with blunt tip. The upper edge of the blade is serrated and features a line cutter.  Handle is constructed of sure-grip ABS plastic with a lanyard hole. Includes rubber belt sheath with integrated safety retainer.   Do Not sharpen tip of knife!  Not required. Folding knife may be used.</vt:lpstr>
      <vt:lpstr> The Personnel Marker Light (PML) is a safe chemical light approved by the USCG and the FAA for use on life preservers. Squeeze handle to activate. When activated, the PML emits a yellow-green glow which lasts for a minimum 8 hours &amp; is visible up to 1 mile on clear, dark nights.  A superb emergency light source for life preservers as it is waterproof, windproof, nonflammable, easy to activate, and requires no batteries.  Four year shelf life.  Optional item.</vt:lpstr>
      <vt:lpstr>SAR Vest Equipment  and Location Each item must be in the correct  pocket as shown below</vt:lpstr>
      <vt:lpstr>Most Asked question &amp; Misunderstanding!</vt:lpstr>
      <vt:lpstr>#344-A Powerboat Jacket w/CG Auxiliary Markings (Float Coat) The original bomber style flotation jacket with extra comfort and mobility. Cut waistlength for freedom of movement. Soft Suisse Aire™ foam with a coated nylon shell. Multiple pockets with full hook and loop closures. USCG Approved Type III. SOLAS-grade reflective tape. Waterproof construction and design. Rib knit waist band and wrist bands. Four pockets, sleeve utility pocket, &amp; inside chest pocket. Sizes: XS–XXX.</vt:lpstr>
      <vt:lpstr>#460-A Utility Vest w/ CG Auxiliary Markings New comfort series utility vest is specially designed with a soft, lightweight mesh on the upper half of the vest for comfort and ventilation. USCG Approved Type III. Tough, nylon oxford outer shell material. Two 1" encircling body straps with zipper front for secure fit. Two pockets with hook and loop closure. Light, durable Crosstech® flotation foam. D-rings for attaching gear. SOLAS-grade reflective tape. Sizes: S–XXX</vt:lpstr>
      <vt:lpstr>#327-A Challenger™ Work Suit w/ CG Auxiliary Markings Features sealed seams for 100% integrity and allows full range of motion. All day comfort in the world's most demanding sea environments. • USCG Approved Type III/V (Anti-Exposure Coverall). • Adjustment Straps on ankles, thighs, and wrists. • Insulated hood to keep wind and rain out. • Inflatable head support. • Adjustable waist belt. • Leg zippers for easy on/off over work boots. • Neoprene wrist closures for a comfortable, watertight fit. • Generous pockets plus hand warmer pockets. • Double layer of durable nylon fabric in seat and knees. • 62 sq. in. of SOLAS grade reflective tape. Sizes: XS–XXX</vt:lpstr>
      <vt:lpstr> Regardless of weather and other equipment, Personal Flotation Devices and a Boat Crew Survival Vest with properly maintained and functional equipment shall always be worn underway.</vt:lpstr>
      <vt:lpstr>PPE TEMPERATURE REQUIREMENTS </vt:lpstr>
      <vt:lpstr>INSPECTIONS</vt:lpstr>
      <vt:lpstr>INSPECTIONS</vt:lpstr>
      <vt:lpstr>INSPECTIONS</vt:lpstr>
      <vt:lpstr>INSPECTIONS</vt:lpstr>
      <vt:lpstr>PPE WAIVER</vt:lpstr>
      <vt:lpstr>PPE Waiver</vt:lpstr>
      <vt:lpstr>Survival Times/Waiver Considerations</vt:lpstr>
      <vt:lpstr>Hypothermia</vt:lpstr>
      <vt:lpstr>Hypothermia</vt:lpstr>
      <vt:lpstr>Hypothermia</vt:lpstr>
      <vt:lpstr>Signs of Early  Hypothermia “Umbles”</vt:lpstr>
      <vt:lpstr>Personal Locating Beacon (PLB)  (Required on all underway crew &amp; coxswains)</vt:lpstr>
      <vt:lpstr>Reference’s</vt:lpstr>
      <vt:lpstr>The Fastfind range of Personal Location Beacons has all the benefits of the 406MHz EPIRB except that they are registered to an individual as opposed to a vessel.   They operate on the 406Mhz global satellite rescue system ensuring that your emergency signal can be sent from anywhere in the world.   They also transmit a 121.5MHz homing signal and the Fastfind Plus version benefits from a dedicated built in GPS sending a highly accurate location position typically +/- 50metres within a few minutes of switching the unit on.   This enables the rescue authorities to greatly reduce their search time. There is also a -40°C battery option for colder climates. The Fastfind is of particular benefit if you are moving from boat to boat or having to work on deck in adverse weather conditions.   It is compact and should be tethered ensuring that you can safely move around without fear of losing the unit.  PLB replacement batteries available upon request.</vt:lpstr>
      <vt:lpstr>PLB</vt:lpstr>
      <vt:lpstr>PLB Registration</vt:lpstr>
      <vt:lpstr>Slide 38</vt:lpstr>
      <vt:lpstr>PLB self test  as follows: </vt:lpstr>
      <vt:lpstr>PLB Self Test cont.</vt:lpstr>
      <vt:lpstr>PLB Do’s  and Don’t’s</vt:lpstr>
      <vt:lpstr>NOW how important is PPE?</vt:lpstr>
      <vt:lpstr>Is this person easy to see?</vt:lpstr>
      <vt:lpstr>Or is this person?</vt:lpstr>
    </vt:vector>
  </TitlesOfParts>
  <Company>Operations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Dress for Success</dc:title>
  <dc:creator>USCG</dc:creator>
  <cp:lastModifiedBy>Lou</cp:lastModifiedBy>
  <cp:revision>146</cp:revision>
  <cp:lastPrinted>1601-01-01T00:00:00Z</cp:lastPrinted>
  <dcterms:created xsi:type="dcterms:W3CDTF">2002-03-19T22:23:35Z</dcterms:created>
  <dcterms:modified xsi:type="dcterms:W3CDTF">2015-04-01T17:12:08Z</dcterms:modified>
</cp:coreProperties>
</file>